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</p:sldMasterIdLst>
  <p:notesMasterIdLst>
    <p:notesMasterId r:id="rId63"/>
  </p:notesMasterIdLst>
  <p:handoutMasterIdLst>
    <p:handoutMasterId r:id="rId64"/>
  </p:handoutMasterIdLst>
  <p:sldIdLst>
    <p:sldId id="256" r:id="rId5"/>
    <p:sldId id="689" r:id="rId6"/>
    <p:sldId id="688" r:id="rId7"/>
    <p:sldId id="690" r:id="rId8"/>
    <p:sldId id="691" r:id="rId9"/>
    <p:sldId id="692" r:id="rId10"/>
    <p:sldId id="693" r:id="rId11"/>
    <p:sldId id="694" r:id="rId12"/>
    <p:sldId id="695" r:id="rId13"/>
    <p:sldId id="696" r:id="rId14"/>
    <p:sldId id="697" r:id="rId15"/>
    <p:sldId id="698" r:id="rId16"/>
    <p:sldId id="699" r:id="rId17"/>
    <p:sldId id="700" r:id="rId18"/>
    <p:sldId id="701" r:id="rId19"/>
    <p:sldId id="702" r:id="rId20"/>
    <p:sldId id="703" r:id="rId21"/>
    <p:sldId id="704" r:id="rId22"/>
    <p:sldId id="705" r:id="rId23"/>
    <p:sldId id="706" r:id="rId24"/>
    <p:sldId id="707" r:id="rId25"/>
    <p:sldId id="708" r:id="rId26"/>
    <p:sldId id="709" r:id="rId27"/>
    <p:sldId id="710" r:id="rId28"/>
    <p:sldId id="711" r:id="rId29"/>
    <p:sldId id="712" r:id="rId30"/>
    <p:sldId id="713" r:id="rId31"/>
    <p:sldId id="714" r:id="rId32"/>
    <p:sldId id="715" r:id="rId33"/>
    <p:sldId id="716" r:id="rId34"/>
    <p:sldId id="717" r:id="rId35"/>
    <p:sldId id="718" r:id="rId36"/>
    <p:sldId id="719" r:id="rId37"/>
    <p:sldId id="720" r:id="rId38"/>
    <p:sldId id="721" r:id="rId39"/>
    <p:sldId id="722" r:id="rId40"/>
    <p:sldId id="723" r:id="rId41"/>
    <p:sldId id="724" r:id="rId42"/>
    <p:sldId id="725" r:id="rId43"/>
    <p:sldId id="726" r:id="rId44"/>
    <p:sldId id="727" r:id="rId45"/>
    <p:sldId id="728" r:id="rId46"/>
    <p:sldId id="729" r:id="rId47"/>
    <p:sldId id="730" r:id="rId48"/>
    <p:sldId id="731" r:id="rId49"/>
    <p:sldId id="732" r:id="rId50"/>
    <p:sldId id="733" r:id="rId51"/>
    <p:sldId id="734" r:id="rId52"/>
    <p:sldId id="735" r:id="rId53"/>
    <p:sldId id="736" r:id="rId54"/>
    <p:sldId id="737" r:id="rId55"/>
    <p:sldId id="738" r:id="rId56"/>
    <p:sldId id="739" r:id="rId57"/>
    <p:sldId id="740" r:id="rId58"/>
    <p:sldId id="741" r:id="rId59"/>
    <p:sldId id="742" r:id="rId60"/>
    <p:sldId id="743" r:id="rId61"/>
    <p:sldId id="744" r:id="rId62"/>
  </p:sldIdLst>
  <p:sldSz cx="9144000" cy="6858000" type="screen4x3"/>
  <p:notesSz cx="9928225" cy="6797675"/>
  <p:custDataLst>
    <p:tags r:id="rId6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deroth" initials="E" lastIdx="3" clrIdx="0">
    <p:extLst>
      <p:ext uri="{19B8F6BF-5375-455C-9EA6-DF929625EA0E}">
        <p15:presenceInfo xmlns:p15="http://schemas.microsoft.com/office/powerpoint/2012/main" userId="Endero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9E8"/>
    <a:srgbClr val="B9CDE5"/>
    <a:srgbClr val="B2C2B7"/>
    <a:srgbClr val="FCF0E0"/>
    <a:srgbClr val="EBF4F9"/>
    <a:srgbClr val="ECF4F7"/>
    <a:srgbClr val="F9F9FD"/>
    <a:srgbClr val="FEF1E1"/>
    <a:srgbClr val="EDF4FA"/>
    <a:srgbClr val="F0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62" autoAdjust="0"/>
    <p:restoredTop sz="95141" autoAdjust="0"/>
  </p:normalViewPr>
  <p:slideViewPr>
    <p:cSldViewPr>
      <p:cViewPr varScale="1">
        <p:scale>
          <a:sx n="82" d="100"/>
          <a:sy n="82" d="100"/>
        </p:scale>
        <p:origin x="13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540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7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notesMaster" Target="notesMasters/notesMaster1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commentAuthors" Target="commentAuthor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handoutMaster" Target="handoutMasters/handoutMaster1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5C127-53EC-4625-8674-123C41A42ABE}" type="datetimeFigureOut">
              <a:rPr lang="en-GB" smtClean="0"/>
              <a:pPr/>
              <a:t>08/12/2018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94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00F7-D8A8-45F0-BED4-A73ECE4817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332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9" y="0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D4DA8F5-F804-4FB2-8A6B-A884CF09C514}" type="datetimeFigureOut">
              <a:rPr lang="en-US"/>
              <a:pPr>
                <a:defRPr/>
              </a:pPr>
              <a:t>12/8/2018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4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9" y="6456612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C00DB4-E585-43D3-9A29-E1C42556C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326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0FBC8F-7200-45DD-A4E3-40F9EE47178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966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5290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240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489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174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791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972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116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970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249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84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7594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3745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2942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17016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7438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1113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2512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156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32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81064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568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875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1334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024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522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03925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8538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2457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68707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7264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5028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818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0468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91889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7477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145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1812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9809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4069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5397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0986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782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149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79060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95935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16645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5016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98078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2329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28395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56937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519107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592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954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113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8630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9118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4.xml"/><Relationship Id="rId3" Type="http://schemas.openxmlformats.org/officeDocument/2006/relationships/slide" Target="../slides/slide4.xml"/><Relationship Id="rId7" Type="http://schemas.openxmlformats.org/officeDocument/2006/relationships/slide" Target="../slides/slide28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0.xml"/><Relationship Id="rId5" Type="http://schemas.openxmlformats.org/officeDocument/2006/relationships/slide" Target="../slides/slide15.xml"/><Relationship Id="rId4" Type="http://schemas.openxmlformats.org/officeDocument/2006/relationships/slide" Target="../slides/slide7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4.xml"/><Relationship Id="rId3" Type="http://schemas.openxmlformats.org/officeDocument/2006/relationships/slide" Target="../slides/slide4.xml"/><Relationship Id="rId7" Type="http://schemas.openxmlformats.org/officeDocument/2006/relationships/slide" Target="../slides/slide28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0.xml"/><Relationship Id="rId5" Type="http://schemas.openxmlformats.org/officeDocument/2006/relationships/slide" Target="../slides/slide15.xml"/><Relationship Id="rId4" Type="http://schemas.openxmlformats.org/officeDocument/2006/relationships/slide" Target="../slides/slide7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4.xml"/><Relationship Id="rId3" Type="http://schemas.openxmlformats.org/officeDocument/2006/relationships/slide" Target="../slides/slide4.xml"/><Relationship Id="rId7" Type="http://schemas.openxmlformats.org/officeDocument/2006/relationships/slide" Target="../slides/slide28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0.xml"/><Relationship Id="rId5" Type="http://schemas.openxmlformats.org/officeDocument/2006/relationships/slide" Target="../slides/slide15.xml"/><Relationship Id="rId4" Type="http://schemas.openxmlformats.org/officeDocument/2006/relationships/slide" Target="../slides/slide7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4.xml"/><Relationship Id="rId3" Type="http://schemas.openxmlformats.org/officeDocument/2006/relationships/slide" Target="../slides/slide4.xml"/><Relationship Id="rId7" Type="http://schemas.openxmlformats.org/officeDocument/2006/relationships/slide" Target="../slides/slide28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0.xml"/><Relationship Id="rId5" Type="http://schemas.openxmlformats.org/officeDocument/2006/relationships/slide" Target="../slides/slide15.xml"/><Relationship Id="rId4" Type="http://schemas.openxmlformats.org/officeDocument/2006/relationships/slide" Target="../slides/slide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rookeWes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71566" y="5515444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640861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3" name="Round Same Side Corner Rectangle 12">
            <a:hlinkClick r:id="rId3" action="ppaction://hlinksldjump"/>
          </p:cNvPr>
          <p:cNvSpPr/>
          <p:nvPr userDrawn="1"/>
        </p:nvSpPr>
        <p:spPr>
          <a:xfrm>
            <a:off x="107504" y="692696"/>
            <a:ext cx="101241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14.1</a:t>
            </a:r>
            <a:r>
              <a:rPr lang="en-GB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- Sampling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 Same Side Corner Rectangle 13">
            <a:hlinkClick r:id="rId4" action="ppaction://hlinksldjump"/>
          </p:cNvPr>
          <p:cNvSpPr/>
          <p:nvPr userDrawn="1"/>
        </p:nvSpPr>
        <p:spPr>
          <a:xfrm>
            <a:off x="1160168" y="692696"/>
            <a:ext cx="1147059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14.2 – Cumulative Frequency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 Same Side Corner Rectangle 15">
            <a:hlinkClick r:id="rId5" action="ppaction://hlinksldjump"/>
          </p:cNvPr>
          <p:cNvSpPr/>
          <p:nvPr userDrawn="1"/>
        </p:nvSpPr>
        <p:spPr>
          <a:xfrm>
            <a:off x="2347479" y="692696"/>
            <a:ext cx="1016623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14.3 – Box Plots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 Same Side Corner Rectangle 16">
            <a:hlinkClick r:id="rId6" action="ppaction://hlinksldjump"/>
          </p:cNvPr>
          <p:cNvSpPr/>
          <p:nvPr userDrawn="1"/>
        </p:nvSpPr>
        <p:spPr>
          <a:xfrm>
            <a:off x="3404354" y="692696"/>
            <a:ext cx="99185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14.4 – Drawing</a:t>
            </a:r>
            <a:r>
              <a:rPr lang="en-GB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Histograms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 Same Side Corner Rectangle 17">
            <a:hlinkClick r:id="rId7" action="ppaction://hlinksldjump"/>
          </p:cNvPr>
          <p:cNvSpPr/>
          <p:nvPr userDrawn="1"/>
        </p:nvSpPr>
        <p:spPr>
          <a:xfrm>
            <a:off x="5673964" y="692696"/>
            <a:ext cx="1162039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14.6 – Population Comparison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 Same Side Corner Rectangle 18">
            <a:hlinkClick r:id="rId8" action="ppaction://hlinksldjump"/>
          </p:cNvPr>
          <p:cNvSpPr/>
          <p:nvPr userDrawn="1"/>
        </p:nvSpPr>
        <p:spPr>
          <a:xfrm>
            <a:off x="4436462" y="692696"/>
            <a:ext cx="1197250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14.5 – Interpreting Histograms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/>
          <p:cNvSpPr txBox="1">
            <a:spLocks/>
          </p:cNvSpPr>
          <p:nvPr userDrawn="1"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79512" y="1142026"/>
            <a:ext cx="8712968" cy="5527334"/>
          </a:xfrm>
          <a:prstGeom prst="rect">
            <a:avLst/>
          </a:prstGeom>
          <a:solidFill>
            <a:srgbClr val="DFF9E8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580112" y="1225296"/>
            <a:ext cx="3200036" cy="532859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Same Side Corner Rectangle 14">
            <a:hlinkClick r:id="rId3" action="ppaction://hlinksldjump"/>
          </p:cNvPr>
          <p:cNvSpPr/>
          <p:nvPr userDrawn="1"/>
        </p:nvSpPr>
        <p:spPr>
          <a:xfrm>
            <a:off x="107504" y="692696"/>
            <a:ext cx="101241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14.1</a:t>
            </a:r>
            <a:r>
              <a:rPr lang="en-GB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- Sampling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 Same Side Corner Rectangle 15">
            <a:hlinkClick r:id="rId4" action="ppaction://hlinksldjump"/>
          </p:cNvPr>
          <p:cNvSpPr/>
          <p:nvPr userDrawn="1"/>
        </p:nvSpPr>
        <p:spPr>
          <a:xfrm>
            <a:off x="1160168" y="692696"/>
            <a:ext cx="1147059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14.2 – Cumulative Frequency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 Same Side Corner Rectangle 19">
            <a:hlinkClick r:id="rId5" action="ppaction://hlinksldjump"/>
          </p:cNvPr>
          <p:cNvSpPr/>
          <p:nvPr userDrawn="1"/>
        </p:nvSpPr>
        <p:spPr>
          <a:xfrm>
            <a:off x="2347479" y="692696"/>
            <a:ext cx="1016623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14.3 – Box Plots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 Same Side Corner Rectangle 24">
            <a:hlinkClick r:id="rId6" action="ppaction://hlinksldjump"/>
          </p:cNvPr>
          <p:cNvSpPr/>
          <p:nvPr userDrawn="1"/>
        </p:nvSpPr>
        <p:spPr>
          <a:xfrm>
            <a:off x="3404354" y="692696"/>
            <a:ext cx="99185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14.4 – Drawing</a:t>
            </a:r>
            <a:r>
              <a:rPr lang="en-GB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Histograms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 Same Side Corner Rectangle 25">
            <a:hlinkClick r:id="rId7" action="ppaction://hlinksldjump"/>
          </p:cNvPr>
          <p:cNvSpPr/>
          <p:nvPr userDrawn="1"/>
        </p:nvSpPr>
        <p:spPr>
          <a:xfrm>
            <a:off x="5673964" y="692696"/>
            <a:ext cx="1162039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14.6 – Population Comparison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 Same Side Corner Rectangle 28">
            <a:hlinkClick r:id="rId8" action="ppaction://hlinksldjump"/>
          </p:cNvPr>
          <p:cNvSpPr/>
          <p:nvPr userDrawn="1"/>
        </p:nvSpPr>
        <p:spPr>
          <a:xfrm>
            <a:off x="4436462" y="692696"/>
            <a:ext cx="1197250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14.5 – Interpreting Histograms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1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/>
          <p:cNvSpPr txBox="1">
            <a:spLocks/>
          </p:cNvSpPr>
          <p:nvPr userDrawn="1"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704856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79512" y="1142026"/>
            <a:ext cx="8712968" cy="5527334"/>
          </a:xfrm>
          <a:prstGeom prst="rect">
            <a:avLst/>
          </a:prstGeom>
          <a:solidFill>
            <a:srgbClr val="DFF9E8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 Same Side Corner Rectangle 21">
            <a:hlinkClick r:id="rId3" action="ppaction://hlinksldjump"/>
          </p:cNvPr>
          <p:cNvSpPr/>
          <p:nvPr userDrawn="1"/>
        </p:nvSpPr>
        <p:spPr>
          <a:xfrm>
            <a:off x="107504" y="692696"/>
            <a:ext cx="101241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14.1</a:t>
            </a:r>
            <a:r>
              <a:rPr lang="en-GB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- Sampling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 Same Side Corner Rectangle 22">
            <a:hlinkClick r:id="rId4" action="ppaction://hlinksldjump"/>
          </p:cNvPr>
          <p:cNvSpPr/>
          <p:nvPr userDrawn="1"/>
        </p:nvSpPr>
        <p:spPr>
          <a:xfrm>
            <a:off x="1160168" y="692696"/>
            <a:ext cx="1147059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14.2 – Cumulative Frequency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 Same Side Corner Rectangle 23">
            <a:hlinkClick r:id="rId5" action="ppaction://hlinksldjump"/>
          </p:cNvPr>
          <p:cNvSpPr/>
          <p:nvPr userDrawn="1"/>
        </p:nvSpPr>
        <p:spPr>
          <a:xfrm>
            <a:off x="2347479" y="692696"/>
            <a:ext cx="1016623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14.3 – Box Plots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 Same Side Corner Rectangle 24">
            <a:hlinkClick r:id="rId6" action="ppaction://hlinksldjump"/>
          </p:cNvPr>
          <p:cNvSpPr/>
          <p:nvPr userDrawn="1"/>
        </p:nvSpPr>
        <p:spPr>
          <a:xfrm>
            <a:off x="3404354" y="692696"/>
            <a:ext cx="99185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14.4 – Drawing</a:t>
            </a:r>
            <a:r>
              <a:rPr lang="en-GB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Histograms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 Same Side Corner Rectangle 25">
            <a:hlinkClick r:id="rId7" action="ppaction://hlinksldjump"/>
          </p:cNvPr>
          <p:cNvSpPr/>
          <p:nvPr userDrawn="1"/>
        </p:nvSpPr>
        <p:spPr>
          <a:xfrm>
            <a:off x="5673964" y="692696"/>
            <a:ext cx="1162039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14.6 – Population Comparison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 Same Side Corner Rectangle 26">
            <a:hlinkClick r:id="rId8" action="ppaction://hlinksldjump"/>
          </p:cNvPr>
          <p:cNvSpPr/>
          <p:nvPr userDrawn="1"/>
        </p:nvSpPr>
        <p:spPr>
          <a:xfrm>
            <a:off x="4436462" y="692696"/>
            <a:ext cx="1197250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14.5 – Interpreting Histograms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192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9" name="Content Placeholder 1"/>
          <p:cNvSpPr txBox="1">
            <a:spLocks/>
          </p:cNvSpPr>
          <p:nvPr userDrawn="1"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Snip Single Corner Rectangle 1"/>
          <p:cNvSpPr/>
          <p:nvPr userDrawn="1"/>
        </p:nvSpPr>
        <p:spPr>
          <a:xfrm>
            <a:off x="179512" y="1137707"/>
            <a:ext cx="8708456" cy="5531653"/>
          </a:xfrm>
          <a:custGeom>
            <a:avLst/>
            <a:gdLst>
              <a:gd name="connsiteX0" fmla="*/ 0 w 8696199"/>
              <a:gd name="connsiteY0" fmla="*/ 0 h 5531653"/>
              <a:gd name="connsiteX1" fmla="*/ 7774238 w 8696199"/>
              <a:gd name="connsiteY1" fmla="*/ 0 h 5531653"/>
              <a:gd name="connsiteX2" fmla="*/ 8696199 w 8696199"/>
              <a:gd name="connsiteY2" fmla="*/ 921961 h 5531653"/>
              <a:gd name="connsiteX3" fmla="*/ 8696199 w 8696199"/>
              <a:gd name="connsiteY3" fmla="*/ 5531653 h 5531653"/>
              <a:gd name="connsiteX4" fmla="*/ 0 w 8696199"/>
              <a:gd name="connsiteY4" fmla="*/ 5531653 h 5531653"/>
              <a:gd name="connsiteX5" fmla="*/ 0 w 8696199"/>
              <a:gd name="connsiteY5" fmla="*/ 0 h 5531653"/>
              <a:gd name="connsiteX0" fmla="*/ 0 w 8751063"/>
              <a:gd name="connsiteY0" fmla="*/ 0 h 5586517"/>
              <a:gd name="connsiteX1" fmla="*/ 7774238 w 8751063"/>
              <a:gd name="connsiteY1" fmla="*/ 0 h 5586517"/>
              <a:gd name="connsiteX2" fmla="*/ 8696199 w 8751063"/>
              <a:gd name="connsiteY2" fmla="*/ 921961 h 5586517"/>
              <a:gd name="connsiteX3" fmla="*/ 8751063 w 8751063"/>
              <a:gd name="connsiteY3" fmla="*/ 5586517 h 5586517"/>
              <a:gd name="connsiteX4" fmla="*/ 0 w 8751063"/>
              <a:gd name="connsiteY4" fmla="*/ 5531653 h 5586517"/>
              <a:gd name="connsiteX5" fmla="*/ 0 w 8751063"/>
              <a:gd name="connsiteY5" fmla="*/ 0 h 5586517"/>
              <a:gd name="connsiteX0" fmla="*/ 0 w 8751063"/>
              <a:gd name="connsiteY0" fmla="*/ 0 h 5586517"/>
              <a:gd name="connsiteX1" fmla="*/ 7774238 w 8751063"/>
              <a:gd name="connsiteY1" fmla="*/ 0 h 5586517"/>
              <a:gd name="connsiteX2" fmla="*/ 8732775 w 8751063"/>
              <a:gd name="connsiteY2" fmla="*/ 4104073 h 5586517"/>
              <a:gd name="connsiteX3" fmla="*/ 8751063 w 8751063"/>
              <a:gd name="connsiteY3" fmla="*/ 5586517 h 5586517"/>
              <a:gd name="connsiteX4" fmla="*/ 0 w 8751063"/>
              <a:gd name="connsiteY4" fmla="*/ 5531653 h 5586517"/>
              <a:gd name="connsiteX5" fmla="*/ 0 w 8751063"/>
              <a:gd name="connsiteY5" fmla="*/ 0 h 5586517"/>
              <a:gd name="connsiteX0" fmla="*/ 0 w 8751063"/>
              <a:gd name="connsiteY0" fmla="*/ 0 h 5586517"/>
              <a:gd name="connsiteX1" fmla="*/ 8743502 w 8751063"/>
              <a:gd name="connsiteY1" fmla="*/ 54864 h 5586517"/>
              <a:gd name="connsiteX2" fmla="*/ 8732775 w 8751063"/>
              <a:gd name="connsiteY2" fmla="*/ 4104073 h 5586517"/>
              <a:gd name="connsiteX3" fmla="*/ 8751063 w 8751063"/>
              <a:gd name="connsiteY3" fmla="*/ 5586517 h 5586517"/>
              <a:gd name="connsiteX4" fmla="*/ 0 w 8751063"/>
              <a:gd name="connsiteY4" fmla="*/ 5531653 h 5586517"/>
              <a:gd name="connsiteX5" fmla="*/ 0 w 8751063"/>
              <a:gd name="connsiteY5" fmla="*/ 0 h 5586517"/>
              <a:gd name="connsiteX0" fmla="*/ 0 w 8743502"/>
              <a:gd name="connsiteY0" fmla="*/ 0 h 5531653"/>
              <a:gd name="connsiteX1" fmla="*/ 8743502 w 8743502"/>
              <a:gd name="connsiteY1" fmla="*/ 54864 h 5531653"/>
              <a:gd name="connsiteX2" fmla="*/ 8732775 w 8743502"/>
              <a:gd name="connsiteY2" fmla="*/ 4104073 h 5531653"/>
              <a:gd name="connsiteX3" fmla="*/ 8147559 w 8743502"/>
              <a:gd name="connsiteY3" fmla="*/ 5513365 h 5531653"/>
              <a:gd name="connsiteX4" fmla="*/ 0 w 8743502"/>
              <a:gd name="connsiteY4" fmla="*/ 5531653 h 5531653"/>
              <a:gd name="connsiteX5" fmla="*/ 0 w 8743502"/>
              <a:gd name="connsiteY5" fmla="*/ 0 h 5531653"/>
              <a:gd name="connsiteX0" fmla="*/ 0 w 8743502"/>
              <a:gd name="connsiteY0" fmla="*/ 0 h 5531653"/>
              <a:gd name="connsiteX1" fmla="*/ 8743502 w 8743502"/>
              <a:gd name="connsiteY1" fmla="*/ 54864 h 5531653"/>
              <a:gd name="connsiteX2" fmla="*/ 8732775 w 8743502"/>
              <a:gd name="connsiteY2" fmla="*/ 4652713 h 5531653"/>
              <a:gd name="connsiteX3" fmla="*/ 8147559 w 8743502"/>
              <a:gd name="connsiteY3" fmla="*/ 5513365 h 5531653"/>
              <a:gd name="connsiteX4" fmla="*/ 0 w 8743502"/>
              <a:gd name="connsiteY4" fmla="*/ 5531653 h 5531653"/>
              <a:gd name="connsiteX5" fmla="*/ 0 w 8743502"/>
              <a:gd name="connsiteY5" fmla="*/ 0 h 553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3502" h="5531653">
                <a:moveTo>
                  <a:pt x="0" y="0"/>
                </a:moveTo>
                <a:lnTo>
                  <a:pt x="8743502" y="54864"/>
                </a:lnTo>
                <a:cubicBezTo>
                  <a:pt x="8739926" y="1404600"/>
                  <a:pt x="8736351" y="3302977"/>
                  <a:pt x="8732775" y="4652713"/>
                </a:cubicBezTo>
                <a:lnTo>
                  <a:pt x="8147559" y="5513365"/>
                </a:lnTo>
                <a:lnTo>
                  <a:pt x="0" y="55316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Same Side Corner Rectangle 13">
            <a:hlinkClick r:id="rId3" action="ppaction://hlinksldjump"/>
          </p:cNvPr>
          <p:cNvSpPr/>
          <p:nvPr userDrawn="1"/>
        </p:nvSpPr>
        <p:spPr>
          <a:xfrm>
            <a:off x="107504" y="692696"/>
            <a:ext cx="101241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14.1</a:t>
            </a:r>
            <a:r>
              <a:rPr lang="en-GB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- Sampling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 Same Side Corner Rectangle 14">
            <a:hlinkClick r:id="rId4" action="ppaction://hlinksldjump"/>
          </p:cNvPr>
          <p:cNvSpPr/>
          <p:nvPr userDrawn="1"/>
        </p:nvSpPr>
        <p:spPr>
          <a:xfrm>
            <a:off x="1160168" y="692696"/>
            <a:ext cx="1147059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14.2 – Cumulative Frequency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 Same Side Corner Rectangle 15">
            <a:hlinkClick r:id="rId5" action="ppaction://hlinksldjump"/>
          </p:cNvPr>
          <p:cNvSpPr/>
          <p:nvPr userDrawn="1"/>
        </p:nvSpPr>
        <p:spPr>
          <a:xfrm>
            <a:off x="2347479" y="692696"/>
            <a:ext cx="1016623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14.3 – Box Plots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6" action="ppaction://hlinksldjump"/>
          </p:cNvPr>
          <p:cNvSpPr/>
          <p:nvPr userDrawn="1"/>
        </p:nvSpPr>
        <p:spPr>
          <a:xfrm>
            <a:off x="3404354" y="692696"/>
            <a:ext cx="99185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14.4 – Drawing</a:t>
            </a:r>
            <a:r>
              <a:rPr lang="en-GB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Histograms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 Same Side Corner Rectangle 22">
            <a:hlinkClick r:id="rId7" action="ppaction://hlinksldjump"/>
          </p:cNvPr>
          <p:cNvSpPr/>
          <p:nvPr userDrawn="1"/>
        </p:nvSpPr>
        <p:spPr>
          <a:xfrm>
            <a:off x="5673964" y="692696"/>
            <a:ext cx="1162039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14.6 – Population Comparison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 Same Side Corner Rectangle 23">
            <a:hlinkClick r:id="rId8" action="ppaction://hlinksldjump"/>
          </p:cNvPr>
          <p:cNvSpPr/>
          <p:nvPr userDrawn="1"/>
        </p:nvSpPr>
        <p:spPr>
          <a:xfrm>
            <a:off x="4436462" y="692696"/>
            <a:ext cx="1197250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14.5 – Interpreting Histograms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08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-13648" y="5937012"/>
            <a:ext cx="3203848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" y="5924550"/>
            <a:ext cx="2339752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949279"/>
            <a:ext cx="1913746" cy="922841"/>
          </a:xfrm>
          <a:prstGeom prst="rtTriangle">
            <a:avLst/>
          </a:prstGeom>
          <a:blipFill>
            <a:blip r:embed="rId7" cstate="email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Connector 14"/>
          <p:cNvCxnSpPr>
            <a:stCxn id="14" idx="0"/>
            <a:endCxn id="14" idx="4"/>
          </p:cNvCxnSpPr>
          <p:nvPr/>
        </p:nvCxnSpPr>
        <p:spPr>
          <a:xfrm rot="16200000" flipH="1">
            <a:off x="489410" y="5453826"/>
            <a:ext cx="922841" cy="1913746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5725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000108"/>
            <a:ext cx="8229600" cy="492922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1" r:id="rId2"/>
    <p:sldLayoutId id="2147483715" r:id="rId3"/>
    <p:sldLayoutId id="2147483718" r:id="rId4"/>
    <p:sldLayoutId id="2147483717" r:id="rId5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 pitchFamily="34" charset="0"/>
          <a:ea typeface="+mj-ea"/>
          <a:cs typeface="Calibri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21792" indent="-228600" algn="l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859536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143000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504" y="116632"/>
            <a:ext cx="8928992" cy="17084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409832" y="116632"/>
            <a:ext cx="6554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Mathematics (9-1) - </a:t>
            </a:r>
            <a:r>
              <a:rPr lang="en-GB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iGCSE</a:t>
            </a:r>
            <a:endParaRPr lang="en-GB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2018-20</a:t>
            </a:r>
          </a:p>
          <a:p>
            <a:pPr algn="r"/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Year 09</a:t>
            </a:r>
            <a:endParaRPr lang="en-GB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4" y="178371"/>
            <a:ext cx="2162168" cy="15849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970292"/>
            <a:ext cx="8784976" cy="771076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5600"/>
              </a:lnSpc>
            </a:pPr>
            <a:r>
              <a:rPr lang="en-US" sz="8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14 </a:t>
            </a:r>
            <a:r>
              <a:rPr lang="en-US" sz="8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</a:t>
            </a:r>
            <a:r>
              <a:rPr lang="en-US" sz="8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Answers</a:t>
            </a:r>
            <a:endParaRPr lang="en-GB" sz="8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Image result for all the answer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71800" y="1916832"/>
            <a:ext cx="6264696" cy="325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14.2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Cumulative Frequency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201738" algn="l"/>
                <a:tab pos="2794000" algn="l"/>
                <a:tab pos="4521200" algn="l"/>
                <a:tab pos="4691063" algn="l"/>
                <a:tab pos="6807200" algn="l"/>
              </a:tabLst>
            </a:pP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5.06m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680" y="1243142"/>
            <a:ext cx="5275283" cy="461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283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14.2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Cumulative Frequency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6"/>
              <a:tabLst>
                <a:tab pos="1201738" algn="l"/>
                <a:tab pos="2794000" algn="l"/>
                <a:tab pos="4521200" algn="l"/>
                <a:tab pos="4691063" algn="l"/>
                <a:tab pos="6807200" algn="l"/>
              </a:tabLst>
            </a:pP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54	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50	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58	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7" t="23750" r="8748" b="19551"/>
          <a:stretch/>
        </p:blipFill>
        <p:spPr>
          <a:xfrm>
            <a:off x="1744252" y="1270473"/>
            <a:ext cx="6140116" cy="460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380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14.2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Cumulative Frequency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263" indent="-57626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7"/>
              <a:tabLst>
                <a:tab pos="1201738" algn="l"/>
                <a:tab pos="2794000" algn="l"/>
                <a:tab pos="4521200" algn="l"/>
                <a:tab pos="4691063" algn="l"/>
                <a:tab pos="6807200" algn="l"/>
              </a:tabLst>
            </a:pP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1738" indent="-625475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2794000" algn="l"/>
                <a:tab pos="4521200" algn="l"/>
                <a:tab pos="4691063" algn="l"/>
                <a:tab pos="6807200" algn="l"/>
              </a:tabLst>
            </a:pP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Median 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= 1.59, LQ = 1.52, </a:t>
            </a: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UQ 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= 1.67, IQR = 0.15 </a:t>
            </a:r>
          </a:p>
          <a:p>
            <a:pPr marL="1201738" indent="-625475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2794000" algn="l"/>
                <a:tab pos="4521200" algn="l"/>
                <a:tab pos="4691063" algn="l"/>
                <a:tab pos="6807200" algn="l"/>
              </a:tabLst>
            </a:pP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22 		</a:t>
            </a:r>
            <a:r>
              <a:rPr lang="es-E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1.64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3674" y="1196752"/>
            <a:ext cx="4945500" cy="352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9495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14.2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Cumulative Frequency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8"/>
              <a:tabLst>
                <a:tab pos="1201738" algn="l"/>
                <a:tab pos="2794000" algn="l"/>
                <a:tab pos="4521200" algn="l"/>
                <a:tab pos="4691063" algn="l"/>
                <a:tab pos="6807200" algn="l"/>
              </a:tabLst>
            </a:pP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271457"/>
              </p:ext>
            </p:extLst>
          </p:nvPr>
        </p:nvGraphicFramePr>
        <p:xfrm>
          <a:off x="1619672" y="1268760"/>
          <a:ext cx="7144837" cy="481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12389"/>
                <a:gridCol w="4032448"/>
              </a:tblGrid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Time, </a:t>
                      </a:r>
                      <a:r>
                        <a:rPr lang="en-US" sz="40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40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(seconds)</a:t>
                      </a:r>
                      <a:endParaRPr lang="en-US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Cumulative Frequency</a:t>
                      </a:r>
                      <a:endParaRPr lang="en-US" sz="40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&lt; </a:t>
                      </a:r>
                      <a:r>
                        <a:rPr lang="en-US" sz="4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10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&lt; </a:t>
                      </a:r>
                      <a:r>
                        <a:rPr lang="en-US" sz="4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20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4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kumimoji="0" lang="en-US" sz="4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9E8"/>
                    </a:solidFill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&lt; </a:t>
                      </a:r>
                      <a:r>
                        <a:rPr lang="en-US" sz="4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30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4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</a:t>
                      </a:r>
                      <a:endParaRPr kumimoji="0" lang="en-US" sz="4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9E8"/>
                    </a:solidFill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&lt; </a:t>
                      </a:r>
                      <a:r>
                        <a:rPr lang="en-US" sz="4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40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4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</a:t>
                      </a:r>
                      <a:endParaRPr kumimoji="0" lang="en-US" sz="4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9E8"/>
                    </a:solidFill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&lt; </a:t>
                      </a:r>
                      <a:r>
                        <a:rPr lang="en-US" sz="4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50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4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  <a:endParaRPr kumimoji="0" lang="en-US" sz="4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9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7440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14.2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Cumulative Frequency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8"/>
              <a:tabLst>
                <a:tab pos="1201738" algn="l"/>
                <a:tab pos="2794000" algn="l"/>
                <a:tab pos="4521200" algn="l"/>
                <a:tab pos="4691063" algn="l"/>
                <a:tab pos="6807200" algn="l"/>
              </a:tabLst>
            </a:pP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9213" indent="-742950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3"/>
              <a:tabLst>
                <a:tab pos="2794000" algn="l"/>
                <a:tab pos="4521200" algn="l"/>
                <a:tab pos="4691063" algn="l"/>
                <a:tab pos="6807200" algn="l"/>
              </a:tabLst>
            </a:pP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20 minutes	</a:t>
            </a:r>
            <a:r>
              <a:rPr lang="es-E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55 days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19551" r="13976" b="11150"/>
          <a:stretch/>
        </p:blipFill>
        <p:spPr>
          <a:xfrm>
            <a:off x="1763688" y="1268760"/>
            <a:ext cx="4608512" cy="467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45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14.3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Box Plots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263" indent="-576263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201738" algn="l"/>
                <a:tab pos="3894138" algn="l"/>
                <a:tab pos="6807200" algn="l"/>
              </a:tabLst>
            </a:pP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25.5	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  <a:p>
            <a:pPr marL="576263" indent="-576263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201738" algn="l"/>
                <a:tab pos="3894138" algn="l"/>
                <a:tab pos="6807200" algn="l"/>
              </a:tabLst>
            </a:pP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263" indent="-576263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201738" algn="l"/>
                <a:tab pos="3894138" algn="l"/>
                <a:tab pos="6807200" algn="l"/>
              </a:tabLst>
            </a:pPr>
            <a:r>
              <a:rPr lang="es-E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25	</a:t>
            </a: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E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 LQ=19,UQ = </a:t>
            </a: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b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600" y="1903489"/>
            <a:ext cx="5131823" cy="2317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6544" y="4298611"/>
            <a:ext cx="3523928" cy="229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7250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14.3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Box Plots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4"/>
              <a:tabLst>
                <a:tab pos="1150938" algn="l"/>
                <a:tab pos="1201738" algn="l"/>
                <a:tab pos="3894138" algn="l"/>
                <a:tab pos="6807200" algn="l"/>
              </a:tabLst>
            </a:pP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263" indent="-57626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4"/>
              <a:tabLst>
                <a:tab pos="1084263" algn="l"/>
                <a:tab pos="3894138" algn="l"/>
                <a:tab pos="6807200" algn="l"/>
              </a:tabLst>
            </a:pPr>
            <a:r>
              <a:rPr lang="es-E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16	</a:t>
            </a:r>
            <a:r>
              <a:rPr lang="es-E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40</a:t>
            </a:r>
            <a:b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LQ = 26.5, </a:t>
            </a:r>
            <a:b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UQ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49.5</a:t>
            </a:r>
            <a:b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23</a:t>
            </a:r>
            <a:b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341" y="1272241"/>
            <a:ext cx="3943699" cy="2419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9087" y="4221088"/>
            <a:ext cx="4559491" cy="23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1621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14.3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Box Plots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263" indent="-57626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6"/>
              <a:tabLst>
                <a:tab pos="1150938" algn="l"/>
                <a:tab pos="1201738" algn="l"/>
                <a:tab pos="3708400" algn="l"/>
                <a:tab pos="6807200" algn="l"/>
              </a:tabLst>
            </a:pP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Club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Club A: 6; Club B: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Club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A: 12; Club B: 8</a:t>
            </a:r>
          </a:p>
          <a:p>
            <a:pPr marL="576263" indent="-57626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6"/>
              <a:tabLst>
                <a:tab pos="1150938" algn="l"/>
                <a:tab pos="1201738" algn="l"/>
                <a:tab pos="3708400" algn="l"/>
                <a:tab pos="6807200" algn="l"/>
              </a:tabLst>
            </a:pP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Masses 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of different species of bird</a:t>
            </a:r>
            <a:r>
              <a:rPr lang="es-E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s-E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Species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B has a higher median mass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	and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greater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spread of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masses.</a:t>
            </a:r>
            <a:endParaRPr lang="en-US" sz="3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5775" y="2780928"/>
            <a:ext cx="4300442" cy="275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136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14.3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Box Plots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indent="-50800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8"/>
              <a:tabLst>
                <a:tab pos="1033463" algn="l"/>
                <a:tab pos="3708400" algn="l"/>
                <a:tab pos="6807200" algn="l"/>
              </a:tabLst>
            </a:pPr>
            <a:r>
              <a:rPr lang="en-US" sz="3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Medians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6.6 female, 7.2 male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LQs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6 female, 6.2 male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UQs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7.2 female, 7.9 male</a:t>
            </a:r>
          </a:p>
          <a:p>
            <a:pPr marL="1033463" lvl="1" indent="-525463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201738" algn="l"/>
                <a:tab pos="3708400" algn="l"/>
                <a:tab pos="6807200" algn="l"/>
              </a:tabLs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Masses of male and female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gibbons</a:t>
            </a:r>
            <a:b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33463" lvl="1" indent="-525463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201738" algn="l"/>
                <a:tab pos="3708400" algn="l"/>
                <a:tab pos="6807200" algn="l"/>
              </a:tabLs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Females had a lower median mass and a smaller spread of masses.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1763" y="3138795"/>
            <a:ext cx="4968466" cy="252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806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14.3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Box Plots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9"/>
              <a:tabLst>
                <a:tab pos="1201738" algn="l"/>
                <a:tab pos="3708400" algn="l"/>
                <a:tab pos="6807200" algn="l"/>
              </a:tabLst>
            </a:pP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33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3"/>
              <a:tabLst>
                <a:tab pos="1201738" algn="l"/>
                <a:tab pos="3708400" algn="l"/>
                <a:tab pos="6807200" algn="l"/>
              </a:tabLst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Boys took loner on average and had a greater spread of times.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4592" y="2019129"/>
            <a:ext cx="7313872" cy="290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07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14 -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Prior knowledge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3738" indent="-693738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201738" algn="l"/>
                <a:tab pos="2862263" algn="l"/>
                <a:tab pos="5265738" algn="l"/>
                <a:tab pos="6637338" algn="l"/>
              </a:tabLst>
            </a:pP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b. 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112 </a:t>
            </a: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c. 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  <a:p>
            <a:pPr marL="693738" indent="-693738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201738" algn="l"/>
                <a:tab pos="2862263" algn="l"/>
                <a:tab pos="5265738" algn="l"/>
                <a:tab pos="6637338" algn="l"/>
              </a:tabLst>
            </a:pP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5:25</a:t>
            </a:r>
            <a:endParaRPr lang="pt-BR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3738" indent="-693738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201738" algn="l"/>
                <a:tab pos="2862263" algn="l"/>
                <a:tab pos="5265738" algn="l"/>
                <a:tab pos="6637338" algn="l"/>
              </a:tabLst>
            </a:pP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  <a:endParaRPr lang="pt-BR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3738" indent="-693738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201738" algn="l"/>
                <a:tab pos="2862263" algn="l"/>
                <a:tab pos="5265738" algn="l"/>
                <a:tab pos="6637338" algn="l"/>
              </a:tabLst>
            </a:pP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Continuous </a:t>
            </a: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b. 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Discrete </a:t>
            </a: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c. Categorical	d. Continuous e. Discrete</a:t>
            </a:r>
            <a:endParaRPr lang="pt-BR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4168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14.4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Drawing Histograms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indent="-517525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201738" algn="l"/>
                <a:tab pos="3708400" algn="l"/>
                <a:tab pos="6807200" algn="l"/>
              </a:tabLst>
            </a:pP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742950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201738" algn="l"/>
                <a:tab pos="3708400" algn="l"/>
                <a:tab pos="6807200" algn="l"/>
              </a:tabLst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 &lt;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≤ 16</a:t>
            </a:r>
          </a:p>
          <a:p>
            <a:pPr marL="1200150" lvl="1" indent="-742950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201738" algn="l"/>
                <a:tab pos="3708400" algn="l"/>
                <a:tab pos="6807200" algn="l"/>
              </a:tabLst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15.14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6" t="30050" r="11724" b="11150"/>
          <a:stretch/>
        </p:blipFill>
        <p:spPr>
          <a:xfrm>
            <a:off x="1619672" y="1238092"/>
            <a:ext cx="4848054" cy="41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710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14.4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Drawing Histograms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2"/>
              <a:tabLst>
                <a:tab pos="1201738" algn="l"/>
                <a:tab pos="3708400" algn="l"/>
                <a:tab pos="6807200" algn="l"/>
              </a:tabLst>
            </a:pP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10,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2.4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3.5,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2"/>
              <a:tabLst>
                <a:tab pos="1201738" algn="l"/>
                <a:tab pos="3708400" algn="l"/>
                <a:tab pos="6807200" algn="l"/>
              </a:tabLst>
            </a:pP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5.5,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11.5,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15.5,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10,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2"/>
              <a:tabLst>
                <a:tab pos="1201738" algn="l"/>
                <a:tab pos="3708400" algn="l"/>
                <a:tab pos="6807200" algn="l"/>
              </a:tabLst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000" dirty="0"/>
          </a:p>
          <a:p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8" t="27951" r="27485" b="13250"/>
          <a:stretch/>
        </p:blipFill>
        <p:spPr>
          <a:xfrm>
            <a:off x="1115616" y="2524580"/>
            <a:ext cx="4000044" cy="407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859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14.4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Drawing Histograms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201738" algn="l"/>
                <a:tab pos="3708400" algn="l"/>
                <a:tab pos="6807200" algn="l"/>
              </a:tabLst>
            </a:pP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/>
          </a:p>
          <a:p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8" t="38450" r="13976" b="13250"/>
          <a:stretch/>
        </p:blipFill>
        <p:spPr>
          <a:xfrm>
            <a:off x="1042229" y="1257064"/>
            <a:ext cx="7778243" cy="534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5351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14.4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Drawing Histograms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402" y="1124744"/>
            <a:ext cx="87411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713" indent="-62071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6"/>
              <a:tabLst>
                <a:tab pos="1201738" algn="l"/>
                <a:tab pos="3708400" algn="l"/>
                <a:tab pos="6807200" algn="l"/>
              </a:tabLst>
            </a:pP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27.3</a:t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8" t="29000" r="11724" b="29000"/>
          <a:stretch/>
        </p:blipFill>
        <p:spPr>
          <a:xfrm>
            <a:off x="1421007" y="1876685"/>
            <a:ext cx="7471473" cy="433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37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14.5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Interpreting Histograms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402" y="1124744"/>
            <a:ext cx="87411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750" indent="-793750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201738" algn="l"/>
                <a:tab pos="4278313" algn="l"/>
                <a:tab pos="6807200" algn="l"/>
              </a:tabLst>
            </a:pPr>
            <a:r>
              <a:rPr lang="en-US" sz="5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5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800" dirty="0" smtClean="0">
                <a:latin typeface="Arial" panose="020B0604020202020204" pitchFamily="34" charset="0"/>
                <a:cs typeface="Arial" panose="020B0604020202020204" pitchFamily="34" charset="0"/>
              </a:rPr>
              <a:t>119.875	</a:t>
            </a:r>
            <a:br>
              <a:rPr lang="pt-BR" sz="5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5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5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800" dirty="0">
                <a:latin typeface="Arial" panose="020B0604020202020204" pitchFamily="34" charset="0"/>
                <a:cs typeface="Arial" panose="020B0604020202020204" pitchFamily="34" charset="0"/>
              </a:rPr>
              <a:t>120 &lt; </a:t>
            </a:r>
            <a:r>
              <a:rPr lang="pt-BR" sz="58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5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dirty="0">
                <a:latin typeface="Arial" panose="020B0604020202020204" pitchFamily="34" charset="0"/>
                <a:cs typeface="Arial" panose="020B0604020202020204" pitchFamily="34" charset="0"/>
              </a:rPr>
              <a:t>≤</a:t>
            </a:r>
            <a:r>
              <a:rPr lang="pt-BR" sz="5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800" dirty="0">
                <a:latin typeface="Arial" panose="020B0604020202020204" pitchFamily="34" charset="0"/>
                <a:cs typeface="Arial" panose="020B0604020202020204" pitchFamily="34" charset="0"/>
              </a:rPr>
              <a:t>130</a:t>
            </a:r>
          </a:p>
          <a:p>
            <a:pPr marL="793750" indent="-793750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201738" algn="l"/>
                <a:tab pos="4278313" algn="l"/>
                <a:tab pos="6807200" algn="l"/>
              </a:tabLst>
            </a:pPr>
            <a:r>
              <a:rPr lang="pt-BR" sz="5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5800" dirty="0" smtClean="0">
                <a:latin typeface="Arial" panose="020B0604020202020204" pitchFamily="34" charset="0"/>
                <a:cs typeface="Arial" panose="020B0604020202020204" pitchFamily="34" charset="0"/>
              </a:rPr>
              <a:t> 15	</a:t>
            </a:r>
            <a:r>
              <a:rPr lang="pt-BR" sz="5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5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800" dirty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pt-BR" sz="5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5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5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5800" dirty="0" smtClean="0">
                <a:latin typeface="Arial" panose="020B0604020202020204" pitchFamily="34" charset="0"/>
                <a:cs typeface="Arial" panose="020B0604020202020204" pitchFamily="34" charset="0"/>
              </a:rPr>
              <a:t> 135</a:t>
            </a:r>
            <a:endParaRPr lang="pt-BR" sz="5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3750" indent="-793750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201738" algn="l"/>
                <a:tab pos="4278313" algn="l"/>
                <a:tab pos="6807200" algn="l"/>
              </a:tabLst>
            </a:pPr>
            <a:r>
              <a:rPr lang="pt-BR" sz="5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5800" dirty="0" smtClean="0">
                <a:latin typeface="Arial" panose="020B0604020202020204" pitchFamily="34" charset="0"/>
                <a:cs typeface="Arial" panose="020B0604020202020204" pitchFamily="34" charset="0"/>
              </a:rPr>
              <a:t> 40	</a:t>
            </a:r>
            <a:r>
              <a:rPr lang="pt-BR" sz="5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5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800" dirty="0">
                <a:latin typeface="Arial" panose="020B0604020202020204" pitchFamily="34" charset="0"/>
                <a:cs typeface="Arial" panose="020B0604020202020204" pitchFamily="34" charset="0"/>
              </a:rPr>
              <a:t>230 </a:t>
            </a:r>
            <a:r>
              <a:rPr lang="pt-BR" sz="5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5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5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5800" dirty="0" smtClean="0">
                <a:latin typeface="Arial" panose="020B0604020202020204" pitchFamily="34" charset="0"/>
                <a:cs typeface="Arial" panose="020B0604020202020204" pitchFamily="34" charset="0"/>
              </a:rPr>
              <a:t> 94</a:t>
            </a:r>
            <a:r>
              <a:rPr lang="en-US" sz="5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800" dirty="0"/>
          </a:p>
        </p:txBody>
      </p:sp>
    </p:spTree>
    <p:extLst>
      <p:ext uri="{BB962C8B-B14F-4D97-AF65-F5344CB8AC3E}">
        <p14:creationId xmlns:p14="http://schemas.microsoft.com/office/powerpoint/2010/main" val="302950282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14.5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Interpreting Histograms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402" y="1124744"/>
            <a:ext cx="87411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1363" indent="-74136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4"/>
              <a:tabLst>
                <a:tab pos="1201738" algn="l"/>
                <a:tab pos="4278313" algn="l"/>
                <a:tab pos="6807200" algn="l"/>
              </a:tabLst>
            </a:pPr>
            <a:r>
              <a:rPr lang="en-US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60, 40</a:t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8334" y="2035725"/>
            <a:ext cx="7182138" cy="45616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19672" y="2132856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1691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14.5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Interpreting Histograms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11268"/>
                <a:ext cx="8568952" cy="5415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7525" indent="-517525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5"/>
                  <a:tabLst>
                    <a:tab pos="1201738" algn="l"/>
                    <a:tab pos="4278313" algn="l"/>
                    <a:tab pos="5951538" algn="l"/>
                    <a:tab pos="6807200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19.77 mins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30</a:t>
                </a:r>
              </a:p>
              <a:p>
                <a:pPr marL="517525" indent="-517525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5"/>
                  <a:tabLst>
                    <a:tab pos="1201738" algn="l"/>
                    <a:tab pos="4278313" algn="l"/>
                    <a:tab pos="5951538" algn="l"/>
                    <a:tab pos="6807200" algn="l"/>
                  </a:tabLst>
                </a:pPr>
                <a:r>
                  <a:rPr lang="en-US" sz="3200" dirty="0"/>
                  <a:t>240.5th value = 20.5th value in the 25 &lt; </a:t>
                </a:r>
                <a:r>
                  <a:rPr lang="en-US" sz="3200" i="1" dirty="0" smtClean="0"/>
                  <a:t>x</a:t>
                </a:r>
                <a:r>
                  <a:rPr lang="en-US" sz="3200" dirty="0" smtClean="0"/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≤</a:t>
                </a:r>
                <a:r>
                  <a:rPr lang="en-US" sz="3200" dirty="0" smtClean="0"/>
                  <a:t> 30 class.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20.5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80</m:t>
                        </m:r>
                      </m:den>
                    </m:f>
                  </m:oMath>
                </a14:m>
                <a:r>
                  <a:rPr lang="en-US" sz="3200" dirty="0" smtClean="0"/>
                  <a:t> = </a:t>
                </a:r>
                <a:r>
                  <a:rPr lang="en-US" sz="3200" dirty="0"/>
                  <a:t>1.28 so median = 26.28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11268"/>
                <a:ext cx="8568952" cy="5415842"/>
              </a:xfrm>
              <a:prstGeom prst="rect">
                <a:avLst/>
              </a:prstGeom>
              <a:blipFill rotWithShape="0">
                <a:blip r:embed="rId4"/>
                <a:stretch>
                  <a:fillRect l="-1636" t="-1464" r="-853" b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249315"/>
              </p:ext>
            </p:extLst>
          </p:nvPr>
        </p:nvGraphicFramePr>
        <p:xfrm>
          <a:off x="1763688" y="1340768"/>
          <a:ext cx="6624736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84376"/>
                <a:gridCol w="3240360"/>
              </a:tblGrid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</a:t>
                      </a:r>
                      <a:endParaRPr lang="en-US" sz="3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&lt; </a:t>
                      </a:r>
                      <a:r>
                        <a:rPr lang="en-US" sz="3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16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&lt; </a:t>
                      </a:r>
                      <a:r>
                        <a:rPr lang="en-US" sz="3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18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&lt; </a:t>
                      </a:r>
                      <a:r>
                        <a:rPr lang="en-US" sz="3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20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&lt; </a:t>
                      </a:r>
                      <a:r>
                        <a:rPr lang="en-US" sz="3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25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&lt; </a:t>
                      </a:r>
                      <a:r>
                        <a:rPr lang="en-US" sz="3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30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4066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14.5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Interpreting Histograms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11268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indent="-517525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7"/>
              <a:tabLst>
                <a:tab pos="1201738" algn="l"/>
                <a:tab pos="3605213" algn="l"/>
                <a:tab pos="5951538" algn="l"/>
                <a:tab pos="6807200" algn="l"/>
              </a:tabLst>
            </a:pP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100	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85	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1.51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1.524	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36</a:t>
            </a:r>
          </a:p>
          <a:p>
            <a:pPr marL="517525" indent="-517525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7"/>
              <a:tabLst>
                <a:tab pos="1201738" algn="l"/>
                <a:tab pos="3605213" algn="l"/>
                <a:tab pos="5951538" algn="l"/>
                <a:tab pos="6807200" algn="l"/>
              </a:tabLst>
            </a:pP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46	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23.5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= 4.9375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15</a:t>
            </a:r>
            <a:endParaRPr lang="en-US" sz="3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523408"/>
              </p:ext>
            </p:extLst>
          </p:nvPr>
        </p:nvGraphicFramePr>
        <p:xfrm>
          <a:off x="1619672" y="1844824"/>
          <a:ext cx="6624736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84376"/>
                <a:gridCol w="3240360"/>
              </a:tblGrid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</a:t>
                      </a:r>
                      <a:endParaRPr lang="en-US" sz="24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 &lt; </a:t>
                      </a:r>
                      <a:r>
                        <a:rPr lang="en-US" sz="2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1.45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1.45 &lt; </a:t>
                      </a:r>
                      <a:r>
                        <a:rPr lang="en-US" sz="2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1.48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1.48 &lt; </a:t>
                      </a:r>
                      <a:r>
                        <a:rPr lang="en-US" sz="2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1.5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&lt; </a:t>
                      </a:r>
                      <a:r>
                        <a:rPr lang="en-US" sz="2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1.55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1.55 &lt; </a:t>
                      </a:r>
                      <a:r>
                        <a:rPr lang="en-US" sz="2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1.6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 &lt; </a:t>
                      </a:r>
                      <a:r>
                        <a:rPr lang="en-US" sz="2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1.7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25921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14.6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Comparing Distributions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11268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9913" indent="-569913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087438" algn="l"/>
                <a:tab pos="3605213" algn="l"/>
                <a:tab pos="5951538" algn="l"/>
                <a:tab pos="6807200" algn="l"/>
              </a:tabLst>
            </a:pPr>
            <a:r>
              <a:rPr lang="en-US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mean = 1.38, median = 1.4, </a:t>
            </a:r>
            <a:b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	mode = 1.5, range = 0.3 </a:t>
            </a:r>
          </a:p>
          <a:p>
            <a:pPr marL="1087438" lvl="1" indent="-517525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3605213" algn="l"/>
                <a:tab pos="5951538" algn="l"/>
                <a:tab pos="6807200" algn="l"/>
              </a:tabLst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mean = 4.9, median = 4.5, </a:t>
            </a:r>
            <a:b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mode = 3, range = 5</a:t>
            </a:r>
          </a:p>
          <a:p>
            <a:pPr marL="569913" indent="-569913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087438" algn="l"/>
                <a:tab pos="3605213" algn="l"/>
                <a:tab pos="5434013" algn="l"/>
              </a:tabLst>
            </a:pPr>
            <a:r>
              <a:rPr lang="en-US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294.1, 267.33 	</a:t>
            </a:r>
            <a:r>
              <a:rPr lang="en-US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30, 14</a:t>
            </a:r>
          </a:p>
          <a:p>
            <a:pPr marL="569913" indent="-569913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087438" algn="l"/>
                <a:tab pos="3605213" algn="l"/>
                <a:tab pos="5951538" algn="l"/>
                <a:tab pos="6807200" algn="l"/>
              </a:tabLst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Males weigh on average more and have a larger spread of masses.</a:t>
            </a:r>
          </a:p>
        </p:txBody>
      </p:sp>
    </p:spTree>
    <p:extLst>
      <p:ext uri="{BB962C8B-B14F-4D97-AF65-F5344CB8AC3E}">
        <p14:creationId xmlns:p14="http://schemas.microsoft.com/office/powerpoint/2010/main" val="41234466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14.6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Comparing Distributions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11268"/>
            <a:ext cx="8568952" cy="562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713" indent="-62071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4"/>
              <a:tabLst>
                <a:tab pos="1087438" algn="l"/>
                <a:tab pos="3605213" algn="l"/>
                <a:tab pos="5951538" algn="l"/>
                <a:tab pos="6807200" algn="l"/>
              </a:tabLst>
            </a:pPr>
            <a:r>
              <a:rPr lang="en-US" sz="3250" dirty="0" smtClean="0">
                <a:solidFill>
                  <a:srgbClr val="C00000"/>
                </a:solidFill>
              </a:rPr>
              <a:t>a. b.</a:t>
            </a:r>
            <a:r>
              <a:rPr lang="en-US" sz="3250" dirty="0" smtClean="0"/>
              <a:t> </a:t>
            </a:r>
            <a:r>
              <a:rPr lang="en-US" sz="3250" dirty="0"/>
              <a:t>African elephants are on average taller and have </a:t>
            </a:r>
            <a:r>
              <a:rPr lang="en-US" sz="3250" dirty="0" smtClean="0"/>
              <a:t>a greater </a:t>
            </a:r>
            <a:r>
              <a:rPr lang="en-US" sz="3250" dirty="0"/>
              <a:t>spread of </a:t>
            </a:r>
            <a:r>
              <a:rPr lang="en-US" sz="3250" dirty="0" smtClean="0"/>
              <a:t>heights</a:t>
            </a:r>
          </a:p>
          <a:p>
            <a:pPr marL="620713" indent="-62071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4"/>
              <a:tabLst>
                <a:tab pos="1087438" algn="l"/>
                <a:tab pos="3605213" algn="l"/>
                <a:tab pos="5951538" algn="l"/>
                <a:tab pos="6807200" algn="l"/>
              </a:tabLst>
            </a:pPr>
            <a:r>
              <a:rPr lang="en-US" sz="3250" dirty="0" smtClean="0">
                <a:solidFill>
                  <a:srgbClr val="C00000"/>
                </a:solidFill>
              </a:rPr>
              <a:t>a.</a:t>
            </a:r>
            <a:r>
              <a:rPr lang="en-US" sz="3250" dirty="0" smtClean="0"/>
              <a:t> </a:t>
            </a:r>
            <a:r>
              <a:rPr lang="en-US" sz="3250" dirty="0"/>
              <a:t>23.55 </a:t>
            </a:r>
            <a:r>
              <a:rPr lang="en-US" sz="3250" dirty="0" smtClean="0"/>
              <a:t>	</a:t>
            </a:r>
            <a:r>
              <a:rPr lang="en-US" sz="3250" dirty="0" smtClean="0">
                <a:solidFill>
                  <a:srgbClr val="C00000"/>
                </a:solidFill>
              </a:rPr>
              <a:t>b.</a:t>
            </a:r>
            <a:r>
              <a:rPr lang="en-US" sz="3250" dirty="0" smtClean="0"/>
              <a:t> </a:t>
            </a:r>
            <a:r>
              <a:rPr lang="en-US" sz="3250" dirty="0"/>
              <a:t>18 </a:t>
            </a:r>
            <a:r>
              <a:rPr lang="en-US" sz="3250" dirty="0" smtClean="0"/>
              <a:t>	</a:t>
            </a:r>
            <a:r>
              <a:rPr lang="en-US" sz="3250" dirty="0" smtClean="0">
                <a:solidFill>
                  <a:srgbClr val="C00000"/>
                </a:solidFill>
              </a:rPr>
              <a:t>c.</a:t>
            </a:r>
            <a:r>
              <a:rPr lang="en-US" sz="3250" dirty="0" smtClean="0"/>
              <a:t> </a:t>
            </a:r>
            <a:r>
              <a:rPr lang="en-US" sz="3250" dirty="0"/>
              <a:t>85,8</a:t>
            </a:r>
          </a:p>
          <a:p>
            <a:pPr marL="620713" indent="-62071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4"/>
              <a:tabLst>
                <a:tab pos="1087438" algn="l"/>
                <a:tab pos="3605213" algn="l"/>
                <a:tab pos="5951538" algn="l"/>
                <a:tab pos="6807200" algn="l"/>
              </a:tabLst>
            </a:pPr>
            <a:r>
              <a:rPr lang="en-US" sz="3250" dirty="0" smtClean="0">
                <a:solidFill>
                  <a:srgbClr val="C00000"/>
                </a:solidFill>
              </a:rPr>
              <a:t>a.</a:t>
            </a:r>
            <a:r>
              <a:rPr lang="en-US" sz="3250" dirty="0" smtClean="0"/>
              <a:t> </a:t>
            </a:r>
            <a:r>
              <a:rPr lang="en-US" sz="3250" dirty="0"/>
              <a:t>Median and IQR (unaffected by </a:t>
            </a:r>
            <a:r>
              <a:rPr lang="en-US" sz="3250" dirty="0" smtClean="0"/>
              <a:t>	extreme </a:t>
            </a:r>
            <a:r>
              <a:rPr lang="en-US" sz="3250" dirty="0"/>
              <a:t>values: 120 </a:t>
            </a:r>
            <a:r>
              <a:rPr lang="en-US" sz="3250" dirty="0" smtClean="0"/>
              <a:t>in males</a:t>
            </a:r>
            <a:r>
              <a:rPr lang="en-US" sz="3250" dirty="0"/>
              <a:t>, for </a:t>
            </a:r>
            <a:r>
              <a:rPr lang="en-US" sz="3250" dirty="0" smtClean="0"/>
              <a:t>	example)</a:t>
            </a:r>
          </a:p>
          <a:p>
            <a:pPr marL="1138238" lvl="1" indent="-517525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3605213" algn="l"/>
                <a:tab pos="5951538" algn="l"/>
                <a:tab pos="6807200" algn="l"/>
              </a:tabLst>
            </a:pPr>
            <a:r>
              <a:rPr lang="en-US" sz="3250" dirty="0" smtClean="0"/>
              <a:t>Males </a:t>
            </a:r>
            <a:r>
              <a:rPr lang="en-US" sz="3250" dirty="0"/>
              <a:t>completed the race quicker on average (medians are 78 and 84.5) and had a smaller spread (IQRs are 8 and 14)</a:t>
            </a:r>
          </a:p>
        </p:txBody>
      </p:sp>
    </p:spTree>
    <p:extLst>
      <p:ext uri="{BB962C8B-B14F-4D97-AF65-F5344CB8AC3E}">
        <p14:creationId xmlns:p14="http://schemas.microsoft.com/office/powerpoint/2010/main" val="218998568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14 -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Prior knowledge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indent="-62706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201738" algn="l"/>
                <a:tab pos="4114800" algn="l"/>
                <a:tab pos="6807200" algn="l"/>
              </a:tabLst>
            </a:pP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Mean = 5.4; median = 6; range -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mode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= 4 </a:t>
            </a:r>
          </a:p>
          <a:p>
            <a:pPr marL="1200150" lvl="1" indent="-573088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201738" algn="l"/>
                <a:tab pos="4114800" algn="l"/>
                <a:tab pos="6807200" algn="l"/>
              </a:tabLst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Mean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= 6.5; median = 6; range = 5; mode =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marL="1200150" lvl="1" indent="-573088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201738" algn="l"/>
                <a:tab pos="4114800" algn="l"/>
                <a:tab pos="6807200" algn="l"/>
              </a:tabLst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Mean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= 3.0125; median = 2.65; range = 1.8; mode = 3.8 </a:t>
            </a: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573088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201738" algn="l"/>
                <a:tab pos="4114800" algn="l"/>
                <a:tab pos="6807200" algn="l"/>
              </a:tabLst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Mean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= 5.375; median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5; range = 5; mode = 3</a:t>
            </a:r>
          </a:p>
          <a:p>
            <a:pPr marL="693738" indent="-693738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201738" algn="l"/>
                <a:tab pos="4114800" algn="l"/>
                <a:tab pos="6807200" algn="l"/>
              </a:tabLst>
            </a:pP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10 &lt; m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≤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11 	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10.75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10 &lt; m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≤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3738" indent="-693738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201738" algn="l"/>
                <a:tab pos="4114800" algn="l"/>
                <a:tab pos="6807200" algn="l"/>
              </a:tabLst>
            </a:pP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5994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14.6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Comparing Distributions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11268"/>
            <a:ext cx="8568952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713" indent="-62071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7"/>
              <a:tabLst>
                <a:tab pos="1087438" algn="l"/>
                <a:tab pos="3605213" algn="l"/>
                <a:tab pos="5951538" algn="l"/>
                <a:tab pos="6807200" algn="l"/>
              </a:tabLst>
            </a:pPr>
            <a:r>
              <a:rPr lang="en-US" sz="3250" dirty="0" smtClean="0">
                <a:solidFill>
                  <a:srgbClr val="C00000"/>
                </a:solidFill>
              </a:rPr>
              <a:t>a.</a:t>
            </a:r>
            <a:r>
              <a:rPr lang="en-US" sz="3250" dirty="0" smtClean="0"/>
              <a:t> </a:t>
            </a:r>
            <a:br>
              <a:rPr lang="en-US" sz="3250" dirty="0" smtClean="0"/>
            </a:br>
            <a:r>
              <a:rPr lang="en-US" sz="3250" dirty="0" smtClean="0"/>
              <a:t/>
            </a:r>
            <a:br>
              <a:rPr lang="en-US" sz="3250" dirty="0" smtClean="0"/>
            </a:br>
            <a:r>
              <a:rPr lang="en-US" sz="3250" dirty="0" smtClean="0"/>
              <a:t/>
            </a:r>
            <a:br>
              <a:rPr lang="en-US" sz="3250" dirty="0" smtClean="0"/>
            </a:br>
            <a:r>
              <a:rPr lang="en-US" sz="3250" dirty="0" smtClean="0"/>
              <a:t/>
            </a:r>
            <a:br>
              <a:rPr lang="en-US" sz="3250" dirty="0" smtClean="0"/>
            </a:br>
            <a:r>
              <a:rPr lang="en-US" sz="3250" dirty="0" smtClean="0"/>
              <a:t/>
            </a:r>
            <a:br>
              <a:rPr lang="en-US" sz="3250" dirty="0" smtClean="0"/>
            </a:br>
            <a:r>
              <a:rPr lang="en-US" sz="3250" dirty="0" smtClean="0"/>
              <a:t/>
            </a:r>
            <a:br>
              <a:rPr lang="en-US" sz="3250" dirty="0" smtClean="0"/>
            </a:br>
            <a:r>
              <a:rPr lang="en-US" sz="3250" dirty="0" smtClean="0"/>
              <a:t/>
            </a:r>
            <a:br>
              <a:rPr lang="en-US" sz="3250" dirty="0" smtClean="0"/>
            </a:br>
            <a:endParaRPr lang="en-US" sz="2400" dirty="0" smtClean="0"/>
          </a:p>
          <a:p>
            <a:pPr marL="1208088" lvl="1" indent="-587375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3605213" algn="l"/>
                <a:tab pos="5951538" algn="l"/>
                <a:tab pos="6807200" algn="l"/>
              </a:tabLst>
            </a:pPr>
            <a:r>
              <a:rPr lang="en-US" sz="3250" dirty="0" smtClean="0"/>
              <a:t>median </a:t>
            </a:r>
            <a:r>
              <a:rPr lang="en-US" sz="3250" dirty="0"/>
              <a:t>= 12, IQR = </a:t>
            </a:r>
            <a:r>
              <a:rPr lang="en-US" sz="3250" dirty="0" smtClean="0"/>
              <a:t>6.8</a:t>
            </a:r>
          </a:p>
          <a:p>
            <a:pPr marL="1208088" lvl="1" indent="-587375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3605213" algn="l"/>
                <a:tab pos="5951538" algn="l"/>
                <a:tab pos="6807200" algn="l"/>
              </a:tabLst>
            </a:pPr>
            <a:r>
              <a:rPr lang="en-US" sz="3250" dirty="0" smtClean="0"/>
              <a:t>On </a:t>
            </a:r>
            <a:r>
              <a:rPr lang="en-US" sz="3250" dirty="0"/>
              <a:t>average the delays at Westford were longer and had a larger spread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7664" y="1219192"/>
            <a:ext cx="5447533" cy="386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473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14.6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Comparing Distributions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11268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750" indent="-7937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8"/>
              <a:tabLst>
                <a:tab pos="1087438" algn="l"/>
                <a:tab pos="3605213" algn="l"/>
                <a:tab pos="5951538" algn="l"/>
                <a:tab pos="6807200" algn="l"/>
              </a:tabLst>
            </a:pPr>
            <a:r>
              <a:rPr lang="en-US" sz="4000" dirty="0" smtClean="0"/>
              <a:t>Checkpoint </a:t>
            </a:r>
            <a:r>
              <a:rPr lang="en-US" sz="4000" dirty="0"/>
              <a:t>B higher average (median 38 compared to 32) and same spread (IQR 11 compared to </a:t>
            </a:r>
            <a:r>
              <a:rPr lang="en-US" sz="4000" dirty="0" smtClean="0"/>
              <a:t>11)</a:t>
            </a:r>
          </a:p>
          <a:p>
            <a:pPr marL="793750" indent="-7937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8"/>
              <a:tabLst>
                <a:tab pos="1087438" algn="l"/>
                <a:tab pos="3605213" algn="l"/>
                <a:tab pos="5951538" algn="l"/>
                <a:tab pos="6807200" algn="l"/>
              </a:tabLst>
            </a:pPr>
            <a:r>
              <a:rPr lang="en-US" sz="4000" dirty="0" smtClean="0"/>
              <a:t>Females </a:t>
            </a:r>
            <a:r>
              <a:rPr lang="en-US" sz="4000" dirty="0"/>
              <a:t>had a higher </a:t>
            </a:r>
            <a:r>
              <a:rPr lang="en-US" sz="4000" dirty="0" smtClean="0"/>
              <a:t>average </a:t>
            </a:r>
            <a:r>
              <a:rPr lang="en-US" sz="4000" dirty="0"/>
              <a:t>age and a larger spread </a:t>
            </a:r>
            <a:endParaRPr lang="en-US" sz="4000" dirty="0" smtClean="0"/>
          </a:p>
          <a:p>
            <a:pPr marL="793750" indent="-7937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8"/>
              <a:tabLst>
                <a:tab pos="1087438" algn="l"/>
                <a:tab pos="3605213" algn="l"/>
                <a:tab pos="5951538" algn="l"/>
                <a:tab pos="6807200" algn="l"/>
              </a:tabLst>
            </a:pPr>
            <a:r>
              <a:rPr lang="en-US" sz="4000" dirty="0" smtClean="0"/>
              <a:t>Women </a:t>
            </a:r>
            <a:r>
              <a:rPr lang="en-US" sz="4000" dirty="0"/>
              <a:t>had a higher average but a lower spread</a:t>
            </a:r>
          </a:p>
        </p:txBody>
      </p:sp>
    </p:spTree>
    <p:extLst>
      <p:ext uri="{BB962C8B-B14F-4D97-AF65-F5344CB8AC3E}">
        <p14:creationId xmlns:p14="http://schemas.microsoft.com/office/powerpoint/2010/main" val="1698643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 Up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11268"/>
            <a:ext cx="85689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713" indent="-620713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087438" algn="l"/>
                <a:tab pos="3605213" algn="l"/>
                <a:tab pos="5951538" algn="l"/>
                <a:tab pos="6807200" algn="l"/>
              </a:tabLst>
            </a:pPr>
            <a:r>
              <a:rPr lang="en-US" sz="3800" dirty="0" smtClean="0">
                <a:solidFill>
                  <a:srgbClr val="C00000"/>
                </a:solidFill>
              </a:rPr>
              <a:t>a.</a:t>
            </a:r>
            <a:r>
              <a:rPr lang="en-US" sz="3800" dirty="0" smtClean="0"/>
              <a:t> </a:t>
            </a:r>
            <a:r>
              <a:rPr lang="en-US" sz="3800" dirty="0"/>
              <a:t>16</a:t>
            </a:r>
            <a:r>
              <a:rPr lang="en-US" sz="3800" dirty="0" smtClean="0"/>
              <a:t>, 18, 14, 17, 15 </a:t>
            </a:r>
            <a:br>
              <a:rPr lang="en-US" sz="3800" dirty="0" smtClean="0"/>
            </a:br>
            <a:r>
              <a:rPr lang="en-US" sz="3800" dirty="0" smtClean="0">
                <a:solidFill>
                  <a:srgbClr val="C00000"/>
                </a:solidFill>
              </a:rPr>
              <a:t>b.</a:t>
            </a:r>
            <a:r>
              <a:rPr lang="en-US" sz="3800" dirty="0" smtClean="0"/>
              <a:t> </a:t>
            </a:r>
            <a:r>
              <a:rPr lang="en-US" sz="3800" dirty="0"/>
              <a:t>112</a:t>
            </a:r>
            <a:r>
              <a:rPr lang="en-US" sz="3800" dirty="0" smtClean="0"/>
              <a:t>, 283, 185, 191, 255</a:t>
            </a:r>
          </a:p>
          <a:p>
            <a:pPr marL="620713" indent="-620713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087438" algn="l"/>
                <a:tab pos="3605213" algn="l"/>
                <a:tab pos="5951538" algn="l"/>
                <a:tab pos="6807200" algn="l"/>
              </a:tabLst>
            </a:pPr>
            <a:r>
              <a:rPr lang="en-US" sz="3800" dirty="0" smtClean="0">
                <a:solidFill>
                  <a:srgbClr val="C00000"/>
                </a:solidFill>
              </a:rPr>
              <a:t>a.</a:t>
            </a:r>
            <a:endParaRPr lang="en-US" sz="3800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281978"/>
              </p:ext>
            </p:extLst>
          </p:nvPr>
        </p:nvGraphicFramePr>
        <p:xfrm>
          <a:off x="1547664" y="2452072"/>
          <a:ext cx="7056784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1463"/>
                <a:gridCol w="4065321"/>
              </a:tblGrid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r>
                        <a:rPr lang="en-US" sz="28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="1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28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(kg)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Cumulative Frequency</a:t>
                      </a:r>
                      <a:endParaRPr lang="en-US" sz="2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&lt; </a:t>
                      </a:r>
                      <a:r>
                        <a:rPr lang="en-US" sz="2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23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&lt; </a:t>
                      </a:r>
                      <a:r>
                        <a:rPr lang="en-US" sz="2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26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&lt; </a:t>
                      </a:r>
                      <a:r>
                        <a:rPr lang="en-US" sz="2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29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&lt; </a:t>
                      </a:r>
                      <a:r>
                        <a:rPr lang="en-US" sz="2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32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&lt; </a:t>
                      </a:r>
                      <a:r>
                        <a:rPr lang="en-US" sz="2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35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&lt; </a:t>
                      </a:r>
                      <a:r>
                        <a:rPr lang="en-US" sz="2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38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&lt; </a:t>
                      </a:r>
                      <a:r>
                        <a:rPr lang="en-US" sz="2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41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28230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 Up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682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11268"/>
            <a:ext cx="8568952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2"/>
              <a:tabLst>
                <a:tab pos="3605213" algn="l"/>
                <a:tab pos="5951538" algn="l"/>
                <a:tab pos="6807200" algn="l"/>
              </a:tabLst>
            </a:pPr>
            <a:r>
              <a:rPr lang="en-US" sz="3300" dirty="0" smtClean="0">
                <a:solidFill>
                  <a:srgbClr val="C00000"/>
                </a:solidFill>
              </a:rPr>
              <a:t>b.</a:t>
            </a:r>
            <a:br>
              <a:rPr lang="en-US" sz="3300" dirty="0" smtClean="0">
                <a:solidFill>
                  <a:srgbClr val="C00000"/>
                </a:solidFill>
              </a:rPr>
            </a:br>
            <a:r>
              <a:rPr lang="en-US" sz="3300" dirty="0" smtClean="0">
                <a:solidFill>
                  <a:srgbClr val="C00000"/>
                </a:solidFill>
              </a:rPr>
              <a:t/>
            </a:r>
            <a:br>
              <a:rPr lang="en-US" sz="3300" dirty="0" smtClean="0">
                <a:solidFill>
                  <a:srgbClr val="C00000"/>
                </a:solidFill>
              </a:rPr>
            </a:br>
            <a:r>
              <a:rPr lang="en-US" sz="3300" dirty="0" smtClean="0">
                <a:solidFill>
                  <a:srgbClr val="C00000"/>
                </a:solidFill>
              </a:rPr>
              <a:t/>
            </a:r>
            <a:br>
              <a:rPr lang="en-US" sz="3300" dirty="0" smtClean="0">
                <a:solidFill>
                  <a:srgbClr val="C00000"/>
                </a:solidFill>
              </a:rPr>
            </a:br>
            <a:r>
              <a:rPr lang="en-US" sz="3300" dirty="0" smtClean="0">
                <a:solidFill>
                  <a:srgbClr val="C00000"/>
                </a:solidFill>
              </a:rPr>
              <a:t/>
            </a:r>
            <a:br>
              <a:rPr lang="en-US" sz="3300" dirty="0" smtClean="0">
                <a:solidFill>
                  <a:srgbClr val="C00000"/>
                </a:solidFill>
              </a:rPr>
            </a:br>
            <a:r>
              <a:rPr lang="en-US" sz="3300" dirty="0" smtClean="0">
                <a:solidFill>
                  <a:srgbClr val="C00000"/>
                </a:solidFill>
              </a:rPr>
              <a:t/>
            </a:r>
            <a:br>
              <a:rPr lang="en-US" sz="3300" dirty="0" smtClean="0">
                <a:solidFill>
                  <a:srgbClr val="C00000"/>
                </a:solidFill>
              </a:rPr>
            </a:br>
            <a:r>
              <a:rPr lang="en-US" sz="3300" dirty="0" smtClean="0">
                <a:solidFill>
                  <a:srgbClr val="C00000"/>
                </a:solidFill>
              </a:rPr>
              <a:t/>
            </a:r>
            <a:br>
              <a:rPr lang="en-US" sz="3300" dirty="0" smtClean="0">
                <a:solidFill>
                  <a:srgbClr val="C00000"/>
                </a:solidFill>
              </a:rPr>
            </a:br>
            <a:r>
              <a:rPr lang="en-US" sz="3300" dirty="0" smtClean="0">
                <a:solidFill>
                  <a:srgbClr val="C00000"/>
                </a:solidFill>
              </a:rPr>
              <a:t/>
            </a:r>
            <a:br>
              <a:rPr lang="en-US" sz="3300" dirty="0" smtClean="0">
                <a:solidFill>
                  <a:srgbClr val="C00000"/>
                </a:solidFill>
              </a:rPr>
            </a:br>
            <a:endParaRPr lang="en-US" sz="2000" dirty="0" smtClean="0">
              <a:solidFill>
                <a:srgbClr val="C00000"/>
              </a:solidFill>
            </a:endParaRPr>
          </a:p>
          <a:p>
            <a:pPr marL="966788" lvl="1" indent="-509588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3"/>
              <a:tabLst>
                <a:tab pos="3605213" algn="l"/>
                <a:tab pos="5951538" algn="l"/>
                <a:tab pos="6807200" algn="l"/>
              </a:tabLst>
            </a:pP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3.3kg</a:t>
            </a:r>
          </a:p>
          <a:p>
            <a:pPr marL="966788" lvl="1" indent="-509588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3"/>
              <a:tabLst>
                <a:tab pos="3605213" algn="l"/>
                <a:tab pos="5951538" algn="l"/>
                <a:tab pos="6807200" algn="l"/>
              </a:tabLst>
            </a:pP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LQ = 30.5kg, UQ = 35.2kg, IQR = 4.7kg</a:t>
            </a:r>
          </a:p>
          <a:p>
            <a:pPr marL="966788" lvl="1" indent="-509588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3"/>
              <a:tabLst>
                <a:tab pos="3605213" algn="l"/>
                <a:tab pos="5951538" algn="l"/>
                <a:tab pos="6807200" algn="l"/>
              </a:tabLst>
            </a:pPr>
            <a:r>
              <a:rPr lang="en-US" sz="33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74	</a:t>
            </a:r>
            <a:r>
              <a:rPr lang="en-US" sz="3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71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t="19550" r="20730" b="14301"/>
          <a:stretch/>
        </p:blipFill>
        <p:spPr>
          <a:xfrm>
            <a:off x="1331640" y="1266210"/>
            <a:ext cx="3758357" cy="38189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31640" y="4941168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4130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 Up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11268"/>
            <a:ext cx="856895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3"/>
              <a:tabLst>
                <a:tab pos="3605213" algn="l"/>
                <a:tab pos="5951538" algn="l"/>
                <a:tab pos="6807200" algn="l"/>
              </a:tabLst>
            </a:pPr>
            <a:r>
              <a:rPr lang="en-US" sz="4000" dirty="0" smtClean="0">
                <a:solidFill>
                  <a:srgbClr val="C00000"/>
                </a:solidFill>
              </a:rPr>
              <a:t>a.</a:t>
            </a:r>
            <a:br>
              <a:rPr lang="en-US" sz="4000" dirty="0" smtClean="0">
                <a:solidFill>
                  <a:srgbClr val="C00000"/>
                </a:solidFill>
              </a:rPr>
            </a:br>
            <a:r>
              <a:rPr lang="en-US" sz="4000" dirty="0" smtClean="0">
                <a:solidFill>
                  <a:srgbClr val="C00000"/>
                </a:solidFill>
              </a:rPr>
              <a:t/>
            </a:r>
            <a:br>
              <a:rPr lang="en-US" sz="4000" dirty="0" smtClean="0">
                <a:solidFill>
                  <a:srgbClr val="C00000"/>
                </a:solidFill>
              </a:rPr>
            </a:br>
            <a:r>
              <a:rPr lang="en-US" sz="4000" dirty="0" smtClean="0">
                <a:solidFill>
                  <a:srgbClr val="C00000"/>
                </a:solidFill>
              </a:rPr>
              <a:t/>
            </a:r>
            <a:br>
              <a:rPr lang="en-US" sz="4000" dirty="0" smtClean="0">
                <a:solidFill>
                  <a:srgbClr val="C00000"/>
                </a:solidFill>
              </a:rPr>
            </a:br>
            <a:r>
              <a:rPr lang="en-US" sz="4000" dirty="0" smtClean="0">
                <a:solidFill>
                  <a:srgbClr val="C00000"/>
                </a:solidFill>
              </a:rPr>
              <a:t/>
            </a:r>
            <a:br>
              <a:rPr lang="en-US" sz="4000" dirty="0" smtClean="0">
                <a:solidFill>
                  <a:srgbClr val="C00000"/>
                </a:solidFill>
              </a:rPr>
            </a:br>
            <a:r>
              <a:rPr lang="en-US" sz="4000" dirty="0" smtClean="0">
                <a:solidFill>
                  <a:srgbClr val="C00000"/>
                </a:solidFill>
              </a:rPr>
              <a:t/>
            </a:r>
            <a:br>
              <a:rPr lang="en-US" sz="4000" dirty="0" smtClean="0">
                <a:solidFill>
                  <a:srgbClr val="C00000"/>
                </a:solidFill>
              </a:rPr>
            </a:br>
            <a:r>
              <a:rPr lang="en-US" sz="4000" dirty="0" smtClean="0">
                <a:solidFill>
                  <a:srgbClr val="C00000"/>
                </a:solidFill>
              </a:rPr>
              <a:t/>
            </a:r>
            <a:br>
              <a:rPr lang="en-US" sz="4000" dirty="0" smtClean="0">
                <a:solidFill>
                  <a:srgbClr val="C00000"/>
                </a:solidFill>
              </a:rPr>
            </a:br>
            <a:r>
              <a:rPr lang="en-US" sz="4000" dirty="0" smtClean="0">
                <a:solidFill>
                  <a:srgbClr val="C00000"/>
                </a:solidFill>
              </a:rPr>
              <a:t/>
            </a:r>
            <a:br>
              <a:rPr lang="en-US" sz="4000" dirty="0" smtClean="0">
                <a:solidFill>
                  <a:srgbClr val="C00000"/>
                </a:solidFill>
              </a:rPr>
            </a:br>
            <a:endParaRPr lang="en-US" sz="2800" dirty="0" smtClean="0">
              <a:solidFill>
                <a:srgbClr val="C00000"/>
              </a:solidFill>
            </a:endParaRPr>
          </a:p>
          <a:p>
            <a:pPr marL="971550" lvl="1" indent="-514350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3605213" algn="l"/>
                <a:tab pos="5951538" algn="l"/>
                <a:tab pos="6807200" algn="l"/>
              </a:tabLst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7" t="20601" r="21856" b="21651"/>
          <a:stretch/>
        </p:blipFill>
        <p:spPr>
          <a:xfrm>
            <a:off x="1403648" y="1268760"/>
            <a:ext cx="460851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519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 Up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11268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4"/>
              <a:tabLst>
                <a:tab pos="3605213" algn="l"/>
                <a:tab pos="5951538" algn="l"/>
                <a:tab pos="6807200" algn="l"/>
              </a:tabLst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Girls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have a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higher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average time and a bigger spread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of times.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4"/>
              <a:tabLst>
                <a:tab pos="3605213" algn="l"/>
                <a:tab pos="5951538" algn="l"/>
                <a:tab pos="6807200" algn="l"/>
              </a:tabLst>
            </a:pP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22</a:t>
            </a:r>
          </a:p>
          <a:p>
            <a:pPr marL="1311275" lvl="1" indent="-569913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3"/>
              <a:tabLst>
                <a:tab pos="3605213" algn="l"/>
                <a:tab pos="5951538" algn="l"/>
                <a:tab pos="6807200" algn="l"/>
              </a:tabLst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party had a higher average age and a greater spread of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ages</a:t>
            </a:r>
          </a:p>
          <a:p>
            <a:pPr marL="741363" indent="-74136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7"/>
              <a:tabLst>
                <a:tab pos="3605213" algn="l"/>
                <a:tab pos="5951538" algn="l"/>
                <a:tab pos="6807200" algn="l"/>
              </a:tabLst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10898089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11268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rgbClr val="C00000"/>
              </a:buClr>
              <a:tabLst>
                <a:tab pos="1484313" algn="l"/>
                <a:tab pos="3605213" algn="l"/>
                <a:tab pos="5951538" algn="l"/>
                <a:tab pos="6807200" algn="l"/>
              </a:tabLst>
            </a:pPr>
            <a:r>
              <a:rPr lang="pt-BR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Sampling</a:t>
            </a:r>
          </a:p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484313" algn="l"/>
                <a:tab pos="3363913" algn="l"/>
                <a:tab pos="6400800" algn="l"/>
              </a:tabLst>
            </a:pPr>
            <a:r>
              <a:rPr lang="pt-BR" sz="5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400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pt-B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5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i.</a:t>
            </a:r>
            <a:r>
              <a:rPr lang="pt-B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400" dirty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pt-B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5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pt-B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400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pt-B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5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5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400" dirty="0"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pt-B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5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400" dirty="0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</a:p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484313" algn="l"/>
                <a:tab pos="3363913" algn="l"/>
                <a:tab pos="5951538" algn="l"/>
                <a:tab pos="6807200" algn="l"/>
              </a:tabLst>
            </a:pPr>
            <a:r>
              <a:rPr lang="pt-BR" sz="5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400" dirty="0">
                <a:latin typeface="Arial" panose="020B0604020202020204" pitchFamily="34" charset="0"/>
                <a:cs typeface="Arial" panose="020B0604020202020204" pitchFamily="34" charset="0"/>
              </a:rPr>
              <a:t>120 </a:t>
            </a:r>
            <a:r>
              <a:rPr lang="pt-B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5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20%</a:t>
            </a:r>
            <a:br>
              <a:rPr lang="pt-BR" sz="5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5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400" dirty="0">
                <a:latin typeface="Arial" panose="020B0604020202020204" pitchFamily="34" charset="0"/>
                <a:cs typeface="Arial" panose="020B0604020202020204" pitchFamily="34" charset="0"/>
              </a:rPr>
              <a:t>3.2%, 5.6%. 6.4%, </a:t>
            </a:r>
            <a:r>
              <a:rPr lang="pt-B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	4.8</a:t>
            </a:r>
            <a:r>
              <a:rPr lang="pt-BR" sz="5400" dirty="0">
                <a:latin typeface="Arial" panose="020B0604020202020204" pitchFamily="34" charset="0"/>
                <a:cs typeface="Arial" panose="020B0604020202020204" pitchFamily="34" charset="0"/>
              </a:rPr>
              <a:t>%, 4</a:t>
            </a:r>
            <a:r>
              <a:rPr lang="pt-B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6285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11268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3"/>
              <a:tabLst>
                <a:tab pos="1311275" algn="l"/>
                <a:tab pos="3605213" algn="l"/>
                <a:tab pos="5951538" algn="l"/>
                <a:tab pos="6807200" algn="l"/>
              </a:tabLst>
            </a:pP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02, 79, 21, 51, 21, 08, 01, 57, 	01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87, 33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73, 17, 70, 18, 40, 	21, 24, 20, 66, 62</a:t>
            </a:r>
          </a:p>
          <a:p>
            <a:pPr marL="1311275" lvl="1" indent="-569913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311275" algn="l"/>
                <a:tab pos="3605213" algn="l"/>
                <a:tab pos="5951538" algn="l"/>
                <a:tab pos="6807200" algn="l"/>
              </a:tabLst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02, 21, 21, 08, 01, 01, 17, 18, 21, 24, 20</a:t>
            </a:r>
          </a:p>
          <a:p>
            <a:pPr marL="1311275" lvl="1" indent="-569913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311275" algn="l"/>
                <a:tab pos="3605213" algn="l"/>
                <a:tab pos="5951538" algn="l"/>
                <a:tab pos="6807200" algn="l"/>
              </a:tabLst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02, 21, 08, 01, 17, 18, 24, 20</a:t>
            </a:r>
          </a:p>
          <a:p>
            <a:pPr marL="1311275" lvl="1" indent="-569913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311275" algn="l"/>
                <a:tab pos="3605213" algn="l"/>
                <a:tab pos="5951538" algn="l"/>
                <a:tab pos="6807200" algn="l"/>
              </a:tabLst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02, 21, 08, 01, 17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3"/>
              <a:tabLst>
                <a:tab pos="1311275" algn="l"/>
                <a:tab pos="3605213" algn="l"/>
                <a:tab pos="5951538" algn="l"/>
                <a:tab pos="6807200" algn="l"/>
              </a:tabLst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02, 21, 51, 08, 01, 57, 33, 17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3"/>
              <a:tabLst>
                <a:tab pos="1311275" algn="l"/>
                <a:tab pos="3605213" algn="l"/>
                <a:tab pos="5951538" algn="l"/>
                <a:tab pos="6807200" algn="l"/>
              </a:tabLst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027, 108, 015, 018, 124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0392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11268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rgbClr val="C00000"/>
              </a:buClr>
              <a:tabLst>
                <a:tab pos="1311275" algn="l"/>
                <a:tab pos="3605213" algn="l"/>
                <a:tab pos="5951538" algn="l"/>
                <a:tab pos="6807200" algn="l"/>
              </a:tabLst>
            </a:pPr>
            <a:r>
              <a:rPr lang="pt-BR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Graphs and Charts</a:t>
            </a:r>
          </a:p>
          <a:p>
            <a:pPr marL="620713" indent="-620713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311275" algn="l"/>
                <a:tab pos="3605213" algn="l"/>
                <a:tab pos="5951538" algn="l"/>
                <a:tab pos="6807200" algn="l"/>
              </a:tabLst>
            </a:pP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221706"/>
              </p:ext>
            </p:extLst>
          </p:nvPr>
        </p:nvGraphicFramePr>
        <p:xfrm>
          <a:off x="1619672" y="1988840"/>
          <a:ext cx="7056784" cy="454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6384"/>
                <a:gridCol w="3600400"/>
              </a:tblGrid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r>
                        <a:rPr lang="en-US" sz="32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="1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(kg)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Cumulative Frequency</a:t>
                      </a:r>
                      <a:endParaRPr lang="en-US" sz="3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&lt; </a:t>
                      </a:r>
                      <a:r>
                        <a:rPr lang="en-US" sz="3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75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&lt; </a:t>
                      </a:r>
                      <a:r>
                        <a:rPr lang="en-US" sz="3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80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&lt; </a:t>
                      </a:r>
                      <a:r>
                        <a:rPr lang="en-US" sz="3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85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&lt; </a:t>
                      </a:r>
                      <a:r>
                        <a:rPr lang="en-US" sz="3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90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&lt; </a:t>
                      </a:r>
                      <a:r>
                        <a:rPr lang="en-US" sz="3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95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 &lt; </a:t>
                      </a:r>
                      <a:r>
                        <a:rPr lang="en-US" sz="3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100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2076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11268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rgbClr val="C00000"/>
              </a:buClr>
              <a:tabLst>
                <a:tab pos="1311275" algn="l"/>
                <a:tab pos="3605213" algn="l"/>
                <a:tab pos="5951538" algn="l"/>
                <a:tab pos="6807200" algn="l"/>
              </a:tabLst>
            </a:pPr>
            <a:r>
              <a:rPr lang="pt-BR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Graphs and Charts</a:t>
            </a:r>
          </a:p>
          <a:p>
            <a:pPr marL="620713" indent="-620713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311275" algn="l"/>
                <a:tab pos="3605213" algn="l"/>
                <a:tab pos="5951538" algn="l"/>
                <a:tab pos="6807200" algn="l"/>
              </a:tabLst>
            </a:pP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t="22700" r="7221" b="27951"/>
          <a:stretch/>
        </p:blipFill>
        <p:spPr>
          <a:xfrm>
            <a:off x="1475656" y="2002407"/>
            <a:ext cx="7279194" cy="45616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47664" y="1988840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250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14.1 -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Sampling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indent="-508000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201738" algn="l"/>
                <a:tab pos="2794000" algn="l"/>
                <a:tab pos="4521200" algn="l"/>
                <a:tab pos="4691063" algn="l"/>
                <a:tab pos="6807200" algn="l"/>
              </a:tabLst>
            </a:pPr>
            <a:r>
              <a:rPr lang="pt-BR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620 	</a:t>
            </a:r>
            <a:r>
              <a:rPr lang="en-US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19.4%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13</a:t>
            </a:r>
          </a:p>
          <a:p>
            <a:pPr marL="508000" indent="-508000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965200" algn="l"/>
                <a:tab pos="2979738" algn="l"/>
                <a:tab pos="5080000" algn="l"/>
                <a:tab pos="6807200" algn="l"/>
              </a:tabLst>
            </a:pPr>
            <a:r>
              <a:rPr lang="en-US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No; it is biased to people who shop in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	the supermarket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65200" lvl="1" indent="-457200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201738" algn="l"/>
                <a:tab pos="2979738" algn="l"/>
                <a:tab pos="5080000" algn="l"/>
                <a:tab pos="6807200" algn="l"/>
              </a:tabLst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; each person is equally likely to be selected.</a:t>
            </a:r>
          </a:p>
          <a:p>
            <a:pPr marL="508000" indent="-508000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201738" algn="l"/>
                <a:tab pos="2979738" algn="l"/>
                <a:tab pos="5080000" algn="l"/>
                <a:tab pos="6807200" algn="l"/>
              </a:tabLst>
            </a:pPr>
            <a:r>
              <a:rPr lang="en-US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Yes, limited time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frame.</a:t>
            </a:r>
          </a:p>
          <a:p>
            <a:pPr marL="965200" lvl="1" indent="-457200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201738" algn="l"/>
                <a:tab pos="2979738" algn="l"/>
                <a:tab pos="5080000" algn="l"/>
                <a:tab pos="6807200" algn="l"/>
              </a:tabLst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, biased to people who do recycle, </a:t>
            </a:r>
            <a:endParaRPr lang="en-US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65200" lvl="1" indent="-457200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201738" algn="l"/>
                <a:tab pos="2979738" algn="l"/>
                <a:tab pos="5080000" algn="l"/>
                <a:tab pos="6807200" algn="l"/>
              </a:tabLst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, not everyone is equally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likely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65200" lvl="1" indent="-457200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201738" algn="l"/>
                <a:tab pos="2979738" algn="l"/>
                <a:tab pos="5080000" algn="l"/>
                <a:tab pos="6807200" algn="l"/>
              </a:tabLst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biased, but a very small sample.</a:t>
            </a:r>
            <a:endParaRPr lang="en-US" sz="35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25112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11268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750" indent="-7937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2"/>
              <a:tabLst>
                <a:tab pos="1535113" algn="l"/>
                <a:tab pos="3605213" algn="l"/>
                <a:tab pos="5951538" algn="l"/>
                <a:tab pos="6807200" algn="l"/>
              </a:tabLst>
            </a:pPr>
            <a:r>
              <a:rPr lang="pt-BR" sz="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median </a:t>
            </a:r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= £4.40, LQ = </a:t>
            </a:r>
            <a:r>
              <a:rPr lang="pt-BR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	£3.50, UQ </a:t>
            </a:r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= £5.10 </a:t>
            </a:r>
            <a:r>
              <a:rPr lang="pt-BR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5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£1.60</a:t>
            </a:r>
          </a:p>
          <a:p>
            <a:pPr marL="793750" indent="-7937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2"/>
              <a:tabLst>
                <a:tab pos="1535113" algn="l"/>
                <a:tab pos="3605213" algn="l"/>
                <a:tab pos="5951538" algn="l"/>
                <a:tab pos="6807200" algn="l"/>
              </a:tabLst>
            </a:pPr>
            <a:r>
              <a:rPr lang="pt-BR" sz="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pt-BR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pt-BR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45cm</a:t>
            </a:r>
            <a:br>
              <a:rPr lang="pt-BR" sz="5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LQ = 35cm, UQ </a:t>
            </a:r>
            <a:r>
              <a:rPr lang="pt-BR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= 	54cm </a:t>
            </a:r>
            <a:br>
              <a:rPr lang="pt-BR" sz="5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pt-BR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0" dirty="0">
                <a:latin typeface="Arial" panose="020B0604020202020204" pitchFamily="34" charset="0"/>
                <a:cs typeface="Arial" panose="020B0604020202020204" pitchFamily="34" charset="0"/>
              </a:rPr>
              <a:t>19cm</a:t>
            </a:r>
            <a:endParaRPr lang="en-US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71597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11268"/>
            <a:ext cx="85689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713" indent="-62071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4"/>
              <a:tabLst>
                <a:tab pos="1535113" algn="l"/>
                <a:tab pos="3605213" algn="l"/>
                <a:tab pos="5951538" algn="l"/>
                <a:tab pos="6807200" algn="l"/>
              </a:tabLst>
            </a:pP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661691"/>
              </p:ext>
            </p:extLst>
          </p:nvPr>
        </p:nvGraphicFramePr>
        <p:xfrm>
          <a:off x="1547664" y="1263744"/>
          <a:ext cx="7200800" cy="481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6490"/>
                <a:gridCol w="3894310"/>
              </a:tblGrid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r>
                        <a:rPr lang="en-US" sz="40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4000" b="1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40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(mins)</a:t>
                      </a:r>
                      <a:endParaRPr lang="en-US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Cumulative Frequency</a:t>
                      </a:r>
                      <a:endParaRPr lang="en-US" sz="40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&lt; </a:t>
                      </a:r>
                      <a:r>
                        <a:rPr lang="en-US" sz="4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68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&lt; </a:t>
                      </a:r>
                      <a:r>
                        <a:rPr lang="en-US" sz="4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71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&lt; </a:t>
                      </a:r>
                      <a:r>
                        <a:rPr lang="en-US" sz="4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74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&lt; </a:t>
                      </a:r>
                      <a:r>
                        <a:rPr lang="en-US" sz="4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77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&lt; </a:t>
                      </a:r>
                      <a:r>
                        <a:rPr lang="en-US" sz="4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80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1461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11268"/>
            <a:ext cx="856895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713" indent="-62071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4"/>
              <a:tabLst>
                <a:tab pos="1138238" algn="l"/>
                <a:tab pos="3605213" algn="l"/>
                <a:tab pos="5951538" algn="l"/>
                <a:tab pos="6807200" algn="l"/>
              </a:tabLst>
            </a:pP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b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8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Median = 73.4mins, LQ – 71.3mins, 	UQ – 76.2mins.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16	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34</a:t>
            </a:r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680" y="1244850"/>
            <a:ext cx="6378384" cy="359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836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11268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138238" algn="l"/>
                <a:tab pos="3605213" algn="l"/>
                <a:tab pos="5951538" algn="l"/>
                <a:tab pos="6807200" algn="l"/>
              </a:tabLst>
            </a:pP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600" y="1268760"/>
            <a:ext cx="7822586" cy="346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8337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1126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713" indent="-62071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6"/>
              <a:tabLst>
                <a:tab pos="1138238" algn="l"/>
                <a:tab pos="3605213" algn="l"/>
                <a:tab pos="5951538" algn="l"/>
                <a:tab pos="6807200" algn="l"/>
              </a:tabLst>
            </a:pP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i.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5	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1.6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696022"/>
              </p:ext>
            </p:extLst>
          </p:nvPr>
        </p:nvGraphicFramePr>
        <p:xfrm>
          <a:off x="323529" y="2420888"/>
          <a:ext cx="8496943" cy="3322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231"/>
                <a:gridCol w="1944216"/>
                <a:gridCol w="2256957"/>
                <a:gridCol w="2207539"/>
              </a:tblGrid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Length, l (mm)</a:t>
                      </a:r>
                      <a:endParaRPr lang="en-US" sz="2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</a:t>
                      </a:r>
                      <a:endParaRPr lang="en-US" sz="26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  <a:r>
                        <a:rPr lang="en-US" sz="26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Width</a:t>
                      </a:r>
                      <a:endParaRPr lang="en-US" sz="26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 density</a:t>
                      </a:r>
                      <a:endParaRPr lang="en-US" sz="26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&lt; </a:t>
                      </a:r>
                      <a:r>
                        <a:rPr lang="en-US" sz="2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15</a:t>
                      </a:r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– 10 =</a:t>
                      </a:r>
                      <a:r>
                        <a:rPr lang="en-US" sz="2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</a:t>
                      </a:r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2600" dirty="0" smtClean="0"/>
                        <a:t>÷ </a:t>
                      </a: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2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0.4</a:t>
                      </a:r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&lt; </a:t>
                      </a:r>
                      <a:r>
                        <a:rPr lang="en-US" sz="2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20</a:t>
                      </a:r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20 - 15 =</a:t>
                      </a:r>
                      <a:r>
                        <a:rPr lang="en-US" sz="2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</a:t>
                      </a:r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</a:t>
                      </a:r>
                      <a:r>
                        <a:rPr lang="en-US" sz="2600" dirty="0" smtClean="0"/>
                        <a:t>÷ </a:t>
                      </a: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2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1.6</a:t>
                      </a:r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&lt; </a:t>
                      </a:r>
                      <a:r>
                        <a:rPr lang="en-US" sz="2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30</a:t>
                      </a:r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– 20 = 10</a:t>
                      </a:r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</a:t>
                      </a:r>
                      <a:r>
                        <a:rPr lang="en-US" sz="2600" dirty="0" smtClean="0"/>
                        <a:t>÷ </a:t>
                      </a: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1.5</a:t>
                      </a:r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&lt; </a:t>
                      </a:r>
                      <a:r>
                        <a:rPr lang="en-US" sz="2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40</a:t>
                      </a:r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– 30 =</a:t>
                      </a:r>
                      <a:r>
                        <a:rPr lang="en-US" sz="2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</a:t>
                      </a:r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</a:t>
                      </a:r>
                      <a:r>
                        <a:rPr lang="en-US" sz="2600" dirty="0" smtClean="0"/>
                        <a:t>÷ </a:t>
                      </a: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1.2</a:t>
                      </a:r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&lt; </a:t>
                      </a:r>
                      <a:r>
                        <a:rPr lang="en-US" sz="2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60</a:t>
                      </a:r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– 40</a:t>
                      </a:r>
                      <a:r>
                        <a:rPr lang="en-US" sz="2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20</a:t>
                      </a:r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en-US" sz="2600" dirty="0" smtClean="0"/>
                        <a:t>÷ </a:t>
                      </a:r>
                      <a:r>
                        <a:rPr lang="en-US" sz="2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2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0.25</a:t>
                      </a:r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62158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11268"/>
            <a:ext cx="85689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713" indent="-62071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6"/>
              <a:tabLst>
                <a:tab pos="1138238" algn="l"/>
                <a:tab pos="3605213" algn="l"/>
                <a:tab pos="5951538" algn="l"/>
                <a:tab pos="6807200" algn="l"/>
              </a:tabLst>
            </a:pP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b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5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5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0713" indent="-62071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6"/>
              <a:tabLst>
                <a:tab pos="1138238" algn="l"/>
                <a:tab pos="2863850" algn="l"/>
                <a:tab pos="5037138" algn="l"/>
                <a:tab pos="6807200" algn="l"/>
              </a:tabLst>
            </a:pP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b.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c.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d.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8" t="27657" r="10598" b="16400"/>
          <a:stretch/>
        </p:blipFill>
        <p:spPr>
          <a:xfrm>
            <a:off x="1547664" y="1294683"/>
            <a:ext cx="6192688" cy="458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111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11268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rgbClr val="C00000"/>
              </a:buClr>
              <a:tabLst>
                <a:tab pos="1138238" algn="l"/>
                <a:tab pos="3605213" algn="l"/>
                <a:tab pos="5951538" algn="l"/>
                <a:tab pos="6807200" algn="l"/>
              </a:tabLst>
            </a:pPr>
            <a:r>
              <a:rPr lang="pt-BR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Comparing Data</a:t>
            </a:r>
          </a:p>
          <a:p>
            <a:pPr marL="569913" indent="-569913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138238" algn="l"/>
                <a:tab pos="3605213" algn="l"/>
                <a:tab pos="5951538" algn="l"/>
                <a:tab pos="6807200" algn="l"/>
              </a:tabLst>
            </a:pP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b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i.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ii.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Boys, Girls</a:t>
            </a:r>
          </a:p>
          <a:p>
            <a:pPr marL="569913" indent="-569913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138238" algn="l"/>
                <a:tab pos="3605213" algn="l"/>
                <a:tab pos="5951538" algn="l"/>
                <a:tab pos="6807200" algn="l"/>
              </a:tabLst>
            </a:pPr>
            <a:r>
              <a:rPr lang="nn-NO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nn-NO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23 	</a:t>
            </a:r>
            <a:r>
              <a:rPr lang="nn-NO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nn-NO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n-NO" sz="4000" dirty="0">
                <a:latin typeface="Arial" panose="020B0604020202020204" pitchFamily="34" charset="0"/>
                <a:cs typeface="Arial" panose="020B0604020202020204" pitchFamily="34" charset="0"/>
              </a:rPr>
              <a:t>6,12,18 </a:t>
            </a:r>
            <a:r>
              <a:rPr lang="nn-NO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nn-NO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n-NO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nn-NO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n-NO" sz="4000" dirty="0">
                <a:latin typeface="Arial" panose="020B0604020202020204" pitchFamily="34" charset="0"/>
                <a:cs typeface="Arial" panose="020B0604020202020204" pitchFamily="34" charset="0"/>
              </a:rPr>
              <a:t>59 kg, 67 kg, 75 </a:t>
            </a:r>
            <a:r>
              <a:rPr lang="nn-NO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kg	</a:t>
            </a:r>
            <a:br>
              <a:rPr lang="nn-NO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n-NO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nn-NO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67 </a:t>
            </a:r>
            <a:r>
              <a:rPr lang="nn-NO" sz="4000" dirty="0">
                <a:latin typeface="Arial" panose="020B0604020202020204" pitchFamily="34" charset="0"/>
                <a:cs typeface="Arial" panose="020B0604020202020204" pitchFamily="34" charset="0"/>
              </a:rPr>
              <a:t>kg 	</a:t>
            </a:r>
            <a:r>
              <a:rPr lang="nn-NO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nn-NO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n-NO" sz="4000" dirty="0">
                <a:latin typeface="Arial" panose="020B0604020202020204" pitchFamily="34" charset="0"/>
                <a:cs typeface="Arial" panose="020B0604020202020204" pitchFamily="34" charset="0"/>
              </a:rPr>
              <a:t>16kg</a:t>
            </a:r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515151"/>
              </p:ext>
            </p:extLst>
          </p:nvPr>
        </p:nvGraphicFramePr>
        <p:xfrm>
          <a:off x="899592" y="2276872"/>
          <a:ext cx="7726655" cy="185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7943"/>
                <a:gridCol w="1656184"/>
                <a:gridCol w="1440160"/>
                <a:gridCol w="1368152"/>
                <a:gridCol w="1944216"/>
              </a:tblGrid>
              <a:tr h="339240">
                <a:tc>
                  <a:txBody>
                    <a:bodyPr/>
                    <a:lstStyle/>
                    <a:p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Quartile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Quartile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Interquartile Range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392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92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9374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11268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0563" indent="-69056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3"/>
              <a:tabLst>
                <a:tab pos="1138238" algn="l"/>
                <a:tab pos="3605213" algn="l"/>
                <a:tab pos="5951538" algn="l"/>
                <a:tab pos="6807200" algn="l"/>
              </a:tabLst>
            </a:pPr>
            <a:r>
              <a:rPr lang="pt-BR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69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kg </a:t>
            </a:r>
          </a:p>
          <a:p>
            <a:pPr marL="1371600" lvl="1" indent="-681038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138238" algn="l"/>
                <a:tab pos="3605213" algn="l"/>
                <a:tab pos="5951538" algn="l"/>
                <a:tab pos="6807200" algn="l"/>
              </a:tabLst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LQ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= 63 kg, UQ = 78.5 kg </a:t>
            </a:r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1" indent="-681038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138238" algn="l"/>
                <a:tab pos="3605213" algn="l"/>
                <a:tab pos="5951538" algn="l"/>
                <a:tab pos="6807200" algn="l"/>
              </a:tabLst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15.5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kg </a:t>
            </a:r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1" indent="-681038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138238" algn="l"/>
                <a:tab pos="3605213" algn="l"/>
                <a:tab pos="5951538" algn="l"/>
                <a:tab pos="6807200" algn="l"/>
              </a:tabLst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Female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wild boars have a smaller mass on average and a higher spread of masses.</a:t>
            </a:r>
            <a:endParaRPr lang="pt-B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200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11268"/>
            <a:ext cx="856895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1363" indent="-741363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138238" algn="l"/>
                <a:tab pos="3605213" algn="l"/>
                <a:tab pos="5141913" algn="l"/>
                <a:tab pos="5951538" algn="l"/>
                <a:tab pos="6807200" algn="l"/>
              </a:tabLst>
            </a:pPr>
            <a:r>
              <a:rPr lang="pt-BR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br>
              <a:rPr lang="pt-BR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6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6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37mph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10mph</a:t>
            </a:r>
          </a:p>
          <a:p>
            <a:pPr marL="741363" indent="-741363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138238" algn="l"/>
                <a:tab pos="3605213" algn="l"/>
                <a:tab pos="5141913" algn="l"/>
                <a:tab pos="5951538" algn="l"/>
                <a:tab pos="6807200" algn="l"/>
              </a:tabLst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75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and 45</a:t>
            </a:r>
            <a:endParaRPr lang="pt-B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8" t="31099" r="10598" b="11151"/>
          <a:stretch/>
        </p:blipFill>
        <p:spPr>
          <a:xfrm>
            <a:off x="1793836" y="1235770"/>
            <a:ext cx="5082420" cy="388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8990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11268"/>
                <a:ext cx="8568952" cy="5274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1363" indent="-7413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1035050" algn="l"/>
                    <a:tab pos="3605213" algn="l"/>
                    <a:tab pos="5141913" algn="l"/>
                    <a:tab pos="5951538" algn="l"/>
                    <a:tab pos="6807200" algn="l"/>
                  </a:tabLst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Stratified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each group - cranes: 22.5 (so 23 or 22), forklift: 31, dump: 6.5 (so 6 or 7)</a:t>
                </a:r>
              </a:p>
              <a:p>
                <a:pPr marL="741363" indent="-7413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1035050" algn="l"/>
                    <a:tab pos="3605213" algn="l"/>
                    <a:tab pos="5141913" algn="l"/>
                    <a:tab pos="5951538" algn="l"/>
                    <a:tab pos="6807200" algn="l"/>
                  </a:tabLst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Stratified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25% - male: 30 builders, 10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electricians, 5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plumbers; Female: 17.5 (so 18) builders, 9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electricians, 8.5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(so 8)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plumbers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11268"/>
                <a:ext cx="8568952" cy="5274264"/>
              </a:xfrm>
              <a:prstGeom prst="rect">
                <a:avLst/>
              </a:prstGeom>
              <a:blipFill rotWithShape="0">
                <a:blip r:embed="rId4"/>
                <a:stretch>
                  <a:fillRect l="-2276" r="-3698" b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601078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14.1 -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Sampling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679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361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6263" indent="-5762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4"/>
                  <a:tabLst>
                    <a:tab pos="1084263" algn="l"/>
                    <a:tab pos="2794000" algn="l"/>
                    <a:tab pos="4521200" algn="l"/>
                    <a:tab pos="4691063" algn="l"/>
                    <a:tab pos="6807200" algn="l"/>
                  </a:tabLst>
                </a:pP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13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A8,09, 32,02, 31, 50 </a:t>
                </a:r>
                <a:endParaRPr lang="pt-BR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033463" lvl="1" indent="-45720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201738" algn="l"/>
                    <a:tab pos="2794000" algn="l"/>
                    <a:tab pos="4521200" algn="l"/>
                    <a:tab pos="4691063" algn="l"/>
                    <a:tab pos="6807200" algn="l"/>
                  </a:tabLst>
                </a:pP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86,13,60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78,48,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</a:p>
              <a:p>
                <a:pPr marL="576263" indent="-5254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4"/>
                  <a:tabLst>
                    <a:tab pos="1201738" algn="l"/>
                    <a:tab pos="2794000" algn="l"/>
                    <a:tab pos="4521200" algn="l"/>
                    <a:tab pos="4691063" algn="l"/>
                    <a:tab pos="6807200" algn="l"/>
                  </a:tabLst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46,12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48, 06, 24, 14, 37, 39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6263" indent="-5254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4"/>
                  <a:tabLst>
                    <a:tab pos="1201738" algn="l"/>
                    <a:tab pos="2794000" algn="l"/>
                    <a:tab pos="4521200" algn="l"/>
                    <a:tab pos="4691063" algn="l"/>
                    <a:tab pos="6807200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100</a:t>
                </a:r>
              </a:p>
              <a:p>
                <a:pPr marL="1033463" lvl="1" indent="-45720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201738" algn="l"/>
                    <a:tab pos="2794000" algn="l"/>
                    <a:tab pos="4521200" algn="l"/>
                    <a:tab pos="4691063" algn="l"/>
                    <a:tab pos="6807200" algn="l"/>
                  </a:tabLst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List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members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alphabetically. Generate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100 random numbers between 1 and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1000.</a:t>
                </a:r>
              </a:p>
              <a:p>
                <a:pPr marL="1084263" lvl="1" indent="-50800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201738" algn="l"/>
                    <a:tab pos="2794000" algn="l"/>
                    <a:tab pos="4521200" algn="l"/>
                    <a:tab pos="4691063" algn="l"/>
                    <a:tab pos="68072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361917"/>
              </a:xfrm>
              <a:prstGeom prst="rect">
                <a:avLst/>
              </a:prstGeom>
              <a:blipFill rotWithShape="0">
                <a:blip r:embed="rId4"/>
                <a:stretch>
                  <a:fillRect l="-2276" t="-2045" r="-2703" b="-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009590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11268"/>
            <a:ext cx="85689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9913" indent="-56991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087438" algn="l"/>
                <a:tab pos="3605213" algn="l"/>
                <a:tab pos="5141913" algn="l"/>
                <a:tab pos="5951538" algn="l"/>
                <a:tab pos="6807200" algn="l"/>
              </a:tabLst>
            </a:pPr>
            <a:r>
              <a:rPr lang="en-US" sz="3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Number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of clients with: rabbits =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16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guinea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pigs = 18, hamsters =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9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gerbils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  <a:p>
            <a:pPr marL="1087438" lvl="1" indent="-517525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087438" algn="l"/>
                <a:tab pos="3605213" algn="l"/>
                <a:tab pos="5141913" algn="l"/>
                <a:tab pos="5951538" algn="l"/>
                <a:tab pos="6807200" algn="l"/>
              </a:tabLst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Numbered alphabetical list and random number generation</a:t>
            </a:r>
            <a:endParaRPr lang="pt-BR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9913" indent="-56991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6"/>
              <a:tabLst>
                <a:tab pos="1087438" algn="l"/>
                <a:tab pos="3605213" algn="l"/>
                <a:tab pos="5141913" algn="l"/>
                <a:tab pos="5951538" algn="l"/>
                <a:tab pos="6807200" algn="l"/>
              </a:tabLst>
            </a:pP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b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4 minutes and 9.6 minutes</a:t>
            </a:r>
          </a:p>
          <a:p>
            <a:pPr marL="569913" indent="-56991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6"/>
              <a:tabLst>
                <a:tab pos="1087438" algn="l"/>
                <a:tab pos="3605213" algn="l"/>
                <a:tab pos="5141913" algn="l"/>
                <a:tab pos="5951538" algn="l"/>
                <a:tab pos="6807200" algn="l"/>
              </a:tabLst>
            </a:pP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Less variation in temperatures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Higher average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10786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11268"/>
            <a:ext cx="856895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8"/>
              <a:tabLst>
                <a:tab pos="1087438" algn="l"/>
                <a:tab pos="3605213" algn="l"/>
                <a:tab pos="5141913" algn="l"/>
                <a:tab pos="5951538" algn="l"/>
                <a:tab pos="6807200" algn="l"/>
              </a:tabLst>
            </a:pPr>
            <a:r>
              <a:rPr lang="en-US" sz="3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Discrete</a:t>
            </a:r>
            <a:b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379518"/>
              </p:ext>
            </p:extLst>
          </p:nvPr>
        </p:nvGraphicFramePr>
        <p:xfrm>
          <a:off x="1727684" y="1988840"/>
          <a:ext cx="6948772" cy="405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8252"/>
                <a:gridCol w="4680520"/>
              </a:tblGrid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Peas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Cumulative Frequency</a:t>
                      </a:r>
                      <a:endParaRPr lang="en-US" sz="3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3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4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5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6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7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8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3000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11268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713" indent="-62071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8"/>
              <a:tabLst>
                <a:tab pos="1087438" algn="l"/>
                <a:tab pos="3605213" algn="l"/>
                <a:tab pos="5141913" algn="l"/>
                <a:tab pos="5951538" algn="l"/>
                <a:tab pos="6807200" algn="l"/>
              </a:tabLst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c, d, e.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7438" lvl="1" indent="-466725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6"/>
              <a:tabLst>
                <a:tab pos="3605213" algn="l"/>
                <a:tab pos="5141913" algn="l"/>
                <a:tab pos="5951538" algn="l"/>
                <a:tab pos="6807200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Discrete data; no such thing as 4.5 peas</a:t>
            </a:r>
          </a:p>
          <a:p>
            <a:pPr marL="1087438" lvl="1" indent="-466725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6"/>
              <a:tabLst>
                <a:tab pos="3605213" algn="l"/>
                <a:tab pos="5141913" algn="l"/>
                <a:tab pos="5951538" algn="l"/>
                <a:tab pos="6807200" algn="l"/>
              </a:tabLs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3" t="19551" r="10598" b="15351"/>
          <a:stretch/>
        </p:blipFill>
        <p:spPr>
          <a:xfrm>
            <a:off x="2483768" y="1226069"/>
            <a:ext cx="4123525" cy="433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880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11268"/>
            <a:ext cx="856895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713" indent="-62071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9"/>
              <a:tabLst>
                <a:tab pos="1087438" algn="l"/>
                <a:tab pos="3605213" algn="l"/>
                <a:tab pos="5141913" algn="l"/>
                <a:tab pos="5951538" algn="l"/>
                <a:tab pos="6807200" algn="l"/>
              </a:tabLst>
            </a:pPr>
            <a:r>
              <a:rPr lang="en-US" sz="3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38238" lvl="1" indent="-517525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3"/>
              <a:tabLst>
                <a:tab pos="3605213" algn="l"/>
                <a:tab pos="5141913" algn="l"/>
                <a:tab pos="5951538" algn="l"/>
                <a:tab pos="6807200" algn="l"/>
              </a:tabLst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35063" lvl="1" indent="-514350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3"/>
              <a:tabLst>
                <a:tab pos="3605213" algn="l"/>
                <a:tab pos="5141913" algn="l"/>
                <a:tab pos="5951538" algn="l"/>
                <a:tab pos="6807200" algn="l"/>
              </a:tabLst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302179"/>
              </p:ext>
            </p:extLst>
          </p:nvPr>
        </p:nvGraphicFramePr>
        <p:xfrm>
          <a:off x="899592" y="1879064"/>
          <a:ext cx="3708412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034"/>
                <a:gridCol w="2083378"/>
              </a:tblGrid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Rabbits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Cumulative Frequency</a:t>
                      </a:r>
                      <a:endParaRPr lang="en-US" sz="2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4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3" t="19550" r="22982" b="5900"/>
          <a:stretch/>
        </p:blipFill>
        <p:spPr>
          <a:xfrm>
            <a:off x="4849086" y="1277193"/>
            <a:ext cx="3971386" cy="532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7992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11268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2013" indent="-86201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10"/>
              <a:tabLst>
                <a:tab pos="1087438" algn="l"/>
                <a:tab pos="3605213" algn="l"/>
                <a:tab pos="5141913" algn="l"/>
                <a:tab pos="5951538" algn="l"/>
                <a:tab pos="6807200" algn="l"/>
              </a:tabLst>
            </a:pP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14.9	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LQ = 14.3, UQ = 15.5 IQR = 1.2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1.8	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28.6</a:t>
            </a:r>
          </a:p>
          <a:p>
            <a:pPr marL="862013" indent="-86201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10"/>
              <a:tabLst>
                <a:tab pos="1087438" algn="l"/>
                <a:tab pos="3605213" algn="l"/>
                <a:tab pos="6624638" algn="l"/>
              </a:tabLst>
            </a:pP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4	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8 – 24	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680" y="3573016"/>
            <a:ext cx="5338080" cy="298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4424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11268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2013" indent="-86201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12"/>
              <a:tabLst>
                <a:tab pos="1087438" algn="l"/>
                <a:tab pos="3605213" algn="l"/>
                <a:tab pos="5141913" algn="l"/>
                <a:tab pos="5951538" algn="l"/>
                <a:tab pos="6807200" algn="l"/>
              </a:tabLst>
            </a:pP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23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3" t="24801" r="12851" b="9050"/>
          <a:stretch/>
        </p:blipFill>
        <p:spPr>
          <a:xfrm>
            <a:off x="2433372" y="1242427"/>
            <a:ext cx="5234972" cy="531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2159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11268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2013" indent="-86201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13"/>
              <a:tabLst>
                <a:tab pos="1087438" algn="l"/>
                <a:tab pos="3605213" algn="l"/>
                <a:tab pos="5141913" algn="l"/>
                <a:tab pos="5951538" algn="l"/>
                <a:tab pos="6807200" algn="l"/>
              </a:tabLst>
            </a:pP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707.5kg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747kg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700 &lt;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≤ 750	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53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 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760kg – 770kg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3" t="21650" r="11725" b="10101"/>
          <a:stretch/>
        </p:blipFill>
        <p:spPr>
          <a:xfrm>
            <a:off x="3768834" y="1268760"/>
            <a:ext cx="418754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6216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11268"/>
            <a:ext cx="856895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2013" indent="-86201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14"/>
              <a:tabLst>
                <a:tab pos="1087438" algn="l"/>
                <a:tab pos="3605213" algn="l"/>
                <a:tab pos="5141913" algn="l"/>
                <a:tab pos="5951538" algn="l"/>
                <a:tab pos="6807200" algn="l"/>
              </a:tabLst>
            </a:pP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13.76cm	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13.6cm	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13.4cm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688" y="1257172"/>
            <a:ext cx="6296146" cy="486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2046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Unit Test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11268"/>
            <a:ext cx="8568952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rgbClr val="C00000"/>
              </a:buClr>
              <a:tabLst>
                <a:tab pos="1087438" algn="l"/>
                <a:tab pos="3605213" algn="l"/>
                <a:tab pos="5141913" algn="l"/>
                <a:tab pos="5951538" algn="l"/>
                <a:tab pos="6807200" algn="l"/>
              </a:tabLst>
            </a:pPr>
            <a:r>
              <a:rPr lang="en-US" sz="3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student answer</a:t>
            </a:r>
          </a:p>
          <a:p>
            <a:pPr marL="517525" indent="-517525">
              <a:spcAft>
                <a:spcPts val="0"/>
              </a:spcAft>
              <a:buClr>
                <a:srgbClr val="C00000"/>
              </a:buClr>
              <a:buFont typeface="+mj-lt"/>
              <a:buAutoNum type="alphaLcPeriod"/>
              <a:tabLst>
                <a:tab pos="1087438" algn="l"/>
                <a:tab pos="3605213" algn="l"/>
                <a:tab pos="5141913" algn="l"/>
                <a:tab pos="5951538" algn="l"/>
                <a:tab pos="6807200" algn="l"/>
              </a:tabLst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ruler has been used making it neater and more accurate to read off the values. The group B lines have been drawn differently to group A to distinguish them on the graph and make it less likely to read off the wrong values.</a:t>
            </a:r>
          </a:p>
          <a:p>
            <a:pPr marL="517525" indent="-517525">
              <a:spcAft>
                <a:spcPts val="0"/>
              </a:spcAft>
              <a:buClr>
                <a:srgbClr val="C00000"/>
              </a:buClr>
              <a:buFont typeface="+mj-lt"/>
              <a:buAutoNum type="alphaLcPeriod"/>
              <a:tabLst>
                <a:tab pos="1087438" algn="l"/>
                <a:tab pos="3605213" algn="l"/>
                <a:tab pos="5141913" algn="l"/>
                <a:tab pos="5951538" algn="l"/>
                <a:tab pos="6807200" algn="l"/>
              </a:tabLst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lower quartile value is wrong because the scale has been read incorrectly. The student has tried to read '25' but has just counted up 5 squares, which really is 30.</a:t>
            </a:r>
            <a:endParaRPr lang="en-US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643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14.1 -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Sampling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558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4538" indent="-7445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1201738" algn="l"/>
                    <a:tab pos="2794000" algn="l"/>
                    <a:tab pos="4521200" algn="l"/>
                    <a:tab pos="4691063" algn="l"/>
                    <a:tab pos="6807200" algn="l"/>
                  </a:tabLst>
                </a:pPr>
                <a:r>
                  <a:rPr lang="pt-BR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Total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number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of students = 1000.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</m:t>
                        </m:r>
                      </m:num>
                      <m:den>
                        <m:r>
                          <a:rPr lang="en-US" sz="3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= 10% </a:t>
                </a:r>
              </a:p>
              <a:p>
                <a:pPr marL="1201738" lvl="1" indent="-45720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794000" algn="l"/>
                    <a:tab pos="4521200" algn="l"/>
                    <a:tab pos="4691063" algn="l"/>
                    <a:tab pos="6807200" algn="l"/>
                  </a:tabLst>
                </a:pP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21, 19, 18, 20, 21</a:t>
                </a:r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1738" lvl="1" indent="-45720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2794000" algn="l"/>
                    <a:tab pos="4521200" algn="l"/>
                    <a:tab pos="4691063" algn="l"/>
                    <a:tab pos="6807200" algn="l"/>
                  </a:tabLst>
                </a:pP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21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+ 19 + 18 + 20 + 21 = 100</a:t>
                </a:r>
              </a:p>
              <a:p>
                <a:pPr marL="744538" indent="-7445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1201738" algn="l"/>
                    <a:tab pos="2794000" algn="l"/>
                    <a:tab pos="4521200" algn="l"/>
                    <a:tab pos="4691063" algn="l"/>
                    <a:tab pos="6807200" algn="l"/>
                  </a:tabLst>
                </a:pP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are different proportions of male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and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female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 the club.</a:t>
                </a:r>
                <a:b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35 women, 45 men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21 women, 27 men</a:t>
                </a:r>
              </a:p>
              <a:p>
                <a:pPr marL="744538" indent="-7445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1084263" algn="l"/>
                    <a:tab pos="2794000" algn="l"/>
                    <a:tab pos="4521200" algn="l"/>
                    <a:tab pos="4691063" algn="l"/>
                    <a:tab pos="6807200" algn="l"/>
                  </a:tabLst>
                </a:pP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7, 19, 15, 29</a:t>
                </a:r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4538" indent="-7445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1084263" algn="l"/>
                    <a:tab pos="2794000" algn="l"/>
                    <a:tab pos="4521200" algn="l"/>
                    <a:tab pos="4691063" algn="l"/>
                    <a:tab pos="6807200" algn="l"/>
                  </a:tabLst>
                </a:pP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320</a:t>
                </a:r>
              </a:p>
              <a:p>
                <a:pPr marL="744538" indent="-7445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1084263" algn="l"/>
                    <a:tab pos="2794000" algn="l"/>
                    <a:tab pos="4521200" algn="l"/>
                    <a:tab pos="4691063" algn="l"/>
                    <a:tab pos="6807200" algn="l"/>
                  </a:tabLst>
                </a:pP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558188"/>
              </a:xfrm>
              <a:prstGeom prst="rect">
                <a:avLst/>
              </a:prstGeom>
              <a:blipFill rotWithShape="0">
                <a:blip r:embed="rId4"/>
                <a:stretch>
                  <a:fillRect l="-1422" t="-1425" b="-2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5439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14.2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Cumulative Frequency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indent="-508000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201738" algn="l"/>
                <a:tab pos="2794000" algn="l"/>
                <a:tab pos="5148263" algn="l"/>
                <a:tab pos="6807200" algn="l"/>
              </a:tabLst>
            </a:pPr>
            <a:r>
              <a:rPr lang="pt-B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21	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15	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26</a:t>
            </a:r>
          </a:p>
          <a:p>
            <a:pPr marL="508000" indent="-508000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1201738" algn="l"/>
                <a:tab pos="2794000" algn="l"/>
                <a:tab pos="4521200" algn="l"/>
                <a:tab pos="4691063" algn="l"/>
                <a:tab pos="6807200" algn="l"/>
              </a:tabLs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657774"/>
              </p:ext>
            </p:extLst>
          </p:nvPr>
        </p:nvGraphicFramePr>
        <p:xfrm>
          <a:off x="899592" y="2060848"/>
          <a:ext cx="7632848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336"/>
                <a:gridCol w="4608512"/>
              </a:tblGrid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Mass, </a:t>
                      </a:r>
                      <a:r>
                        <a:rPr lang="en-US" sz="32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(kg)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Cumulative Frequency</a:t>
                      </a:r>
                      <a:endParaRPr lang="en-US" sz="3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&lt; </a:t>
                      </a:r>
                      <a:r>
                        <a:rPr lang="en-US" sz="3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4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&lt; </a:t>
                      </a:r>
                      <a:r>
                        <a:rPr lang="en-US" sz="3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5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&lt; </a:t>
                      </a:r>
                      <a:r>
                        <a:rPr lang="en-US" sz="3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6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&lt; </a:t>
                      </a:r>
                      <a:r>
                        <a:rPr lang="en-US" sz="3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7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&lt; </a:t>
                      </a:r>
                      <a:r>
                        <a:rPr lang="en-US" sz="3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8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8391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14.2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Cumulative Frequency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3"/>
              <a:tabLst>
                <a:tab pos="1201738" algn="l"/>
                <a:tab pos="2794000" algn="l"/>
                <a:tab pos="4521200" algn="l"/>
                <a:tab pos="4691063" algn="l"/>
                <a:tab pos="6807200" algn="l"/>
              </a:tabLst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667516"/>
              </p:ext>
            </p:extLst>
          </p:nvPr>
        </p:nvGraphicFramePr>
        <p:xfrm>
          <a:off x="971600" y="1268760"/>
          <a:ext cx="7632848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336"/>
                <a:gridCol w="4608512"/>
              </a:tblGrid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Height, </a:t>
                      </a:r>
                      <a:r>
                        <a:rPr lang="en-US" sz="32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3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(m)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Cumulative Frequency</a:t>
                      </a:r>
                      <a:endParaRPr lang="en-US" sz="3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&lt; </a:t>
                      </a:r>
                      <a:r>
                        <a:rPr lang="en-US" sz="3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4.2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&lt; </a:t>
                      </a:r>
                      <a:r>
                        <a:rPr lang="en-US" sz="3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4.4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3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9E8"/>
                    </a:solidFill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&lt; </a:t>
                      </a:r>
                      <a:r>
                        <a:rPr lang="en-US" sz="3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4.6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3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9E8"/>
                    </a:solidFill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&lt; </a:t>
                      </a:r>
                      <a:r>
                        <a:rPr lang="en-US" sz="3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4.8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endParaRPr kumimoji="0" lang="en-US" sz="3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9E8"/>
                    </a:solidFill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&lt; </a:t>
                      </a:r>
                      <a:r>
                        <a:rPr lang="en-US" sz="3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5.0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3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9E8"/>
                    </a:solidFill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&lt; </a:t>
                      </a:r>
                      <a:r>
                        <a:rPr lang="en-US" sz="3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5.2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</a:t>
                      </a:r>
                      <a:endParaRPr kumimoji="0" lang="en-US" sz="3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9E8"/>
                    </a:solidFill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&lt; </a:t>
                      </a:r>
                      <a:r>
                        <a:rPr lang="en-US" sz="3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5.4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</a:t>
                      </a:r>
                      <a:endParaRPr kumimoji="0" lang="en-US" sz="3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9E8"/>
                    </a:solidFill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&lt; </a:t>
                      </a:r>
                      <a:r>
                        <a:rPr lang="en-US" sz="3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5.6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  <a:endParaRPr kumimoji="0" lang="en-US" sz="3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F9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481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14.2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Cumulative Frequency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680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263" indent="-57626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4"/>
              <a:tabLst>
                <a:tab pos="1201738" algn="l"/>
                <a:tab pos="2794000" algn="l"/>
                <a:tab pos="4521200" algn="l"/>
                <a:tab pos="4691063" algn="l"/>
                <a:tab pos="6807200" algn="l"/>
              </a:tabLst>
            </a:pP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5	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648" y="1268760"/>
            <a:ext cx="736317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9219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45&quot;&gt;&lt;object type=&quot;3&quot; unique_id=&quot;10046&quot;&gt;&lt;property id=&quot;20148&quot; value=&quot;5&quot;/&gt;&lt;property id=&quot;20300&quot; value=&quot;Slide 1 - &amp;quot;Welcome&amp;quot;&quot;/&gt;&lt;property id=&quot;20307&quot; value=&quot;256&quot;/&gt;&lt;/object&gt;&lt;object type=&quot;3&quot; unique_id=&quot;10047&quot;&gt;&lt;property id=&quot;20148&quot; value=&quot;5&quot;/&gt;&lt;property id=&quot;20300&quot; value=&quot;Slide 2 - &amp;quot;Assignment Scenario&amp;quot;&quot;/&gt;&lt;property id=&quot;20307&quot; value=&quot;258&quot;/&gt;&lt;/object&gt;&lt;object type=&quot;3&quot; unique_id=&quot;10048&quot;&gt;&lt;property id=&quot;20148&quot; value=&quot;5&quot;/&gt;&lt;property id=&quot;20300&quot; value=&quot;Slide 3 - &amp;quot;Excel Sales Scenario&amp;quot;&quot;/&gt;&lt;property id=&quot;20307&quot; value=&quot;286&quot;/&gt;&lt;/object&gt;&lt;object type=&quot;3&quot; unique_id=&quot;10049&quot;&gt;&lt;property id=&quot;20148&quot; value=&quot;5&quot;/&gt;&lt;property id=&quot;20300&quot; value=&quot;Slide 4 - &amp;quot;Task 1 – Excel Sales Spreadsheet&amp;quot;&quot;/&gt;&lt;property id=&quot;20307&quot; value=&quot;287&quot;/&gt;&lt;/object&gt;&lt;object type=&quot;3&quot; unique_id=&quot;10050&quot;&gt;&lt;property id=&quot;20148&quot; value=&quot;5&quot;/&gt;&lt;property id=&quot;20300&quot; value=&quot;Slide 5 - &amp;quot;Task 2 – Excel Sales Spreadsheet&amp;quot;&quot;/&gt;&lt;property id=&quot;20307&quot; value=&quot;288&quot;/&gt;&lt;/object&gt;&lt;object type=&quot;3&quot; unique_id=&quot;10051&quot;&gt;&lt;property id=&quot;20148&quot; value=&quot;5&quot;/&gt;&lt;property id=&quot;20300&quot; value=&quot;Slide 6 - &amp;quot;Task 3 – Excel Sales Spreadsheet&amp;quot;&quot;/&gt;&lt;property id=&quot;20307&quot; value=&quot;289&quot;/&gt;&lt;/object&gt;&lt;object type=&quot;3&quot; unique_id=&quot;10052&quot;&gt;&lt;property id=&quot;20148&quot; value=&quot;5&quot;/&gt;&lt;property id=&quot;20300&quot; value=&quot;Slide 7 - &amp;quot;Task 4 – Excel Sales Spreadsheet&amp;quot;&quot;/&gt;&lt;property id=&quot;20307&quot; value=&quot;290&quot;/&gt;&lt;/object&gt;&lt;object type=&quot;3&quot; unique_id=&quot;10053&quot;&gt;&lt;property id=&quot;20148&quot; value=&quot;5&quot;/&gt;&lt;property id=&quot;20300&quot; value=&quot;Slide 8 - &amp;quot;Task 5 – Excel Sales Spreadsheet&amp;quot;&quot;/&gt;&lt;property id=&quot;20307&quot; value=&quot;291&quot;/&gt;&lt;/object&gt;&lt;object type=&quot;3&quot; unique_id=&quot;10054&quot;&gt;&lt;property id=&quot;20148&quot; value=&quot;5&quot;/&gt;&lt;property id=&quot;20300&quot; value=&quot;Slide 9 - &amp;quot;Task 6 – Excel Sales Spreadsheet&amp;quot;&quot;/&gt;&lt;property id=&quot;20307&quot; value=&quot;292&quot;/&gt;&lt;/object&gt;&lt;object type=&quot;3&quot; unique_id=&quot;10055&quot;&gt;&lt;property id=&quot;20148&quot; value=&quot;5&quot;/&gt;&lt;property id=&quot;20300&quot; value=&quot;Slide 10 - &amp;quot;Task 7 – Excel Sales Spreadsheet&amp;quot;&quot;/&gt;&lt;property id=&quot;20307&quot; value=&quot;294&quot;/&gt;&lt;/object&gt;&lt;object type=&quot;3&quot; unique_id=&quot;10056&quot;&gt;&lt;property id=&quot;20148&quot; value=&quot;5&quot;/&gt;&lt;property id=&quot;20300&quot; value=&quot;Slide 11 - &amp;quot;Task 8 – Excel Sales Spreadsheet&amp;quot;&quot;/&gt;&lt;property id=&quot;20307&quot; value=&quot;295&quot;/&gt;&lt;/object&gt;&lt;object type=&quot;3&quot; unique_id=&quot;10057&quot;&gt;&lt;property id=&quot;20148&quot; value=&quot;5&quot;/&gt;&lt;property id=&quot;20300&quot; value=&quot;Slide 12 - &amp;quot;Excel Tutorials – Click to View&amp;quot;&quot;/&gt;&lt;property id=&quot;20307&quot; value=&quot;332&quot;/&gt;&lt;/object&gt;&lt;object type=&quot;3&quot; unique_id=&quot;10058&quot;&gt;&lt;property id=&quot;20148&quot; value=&quot;5&quot;/&gt;&lt;property id=&quot;20300&quot; value=&quot;Slide 13 - &amp;quot;Excel Sales – Assessment (St/Ex/Ad)&amp;quot;&quot;/&gt;&lt;property id=&quot;20307&quot; value=&quot;297&quot;/&gt;&lt;/object&gt;&lt;object type=&quot;3&quot; unique_id=&quot;10059&quot;&gt;&lt;property id=&quot;20148&quot; value=&quot;5&quot;/&gt;&lt;property id=&quot;20300&quot; value=&quot;Slide 14 - &amp;quot;Excel Bookings Scenario&amp;quot;&quot;/&gt;&lt;property id=&quot;20307&quot; value=&quot;299&quot;/&gt;&lt;/object&gt;&lt;object type=&quot;3&quot; unique_id=&quot;10060&quot;&gt;&lt;property id=&quot;20148&quot; value=&quot;5&quot;/&gt;&lt;property id=&quot;20300&quot; value=&quot;Slide 15 - &amp;quot;Task 1 – Excel Bookings Spreadsheet&amp;quot;&quot;/&gt;&lt;property id=&quot;20307&quot; value=&quot;300&quot;/&gt;&lt;/object&gt;&lt;object type=&quot;3&quot; unique_id=&quot;10061&quot;&gt;&lt;property id=&quot;20148&quot; value=&quot;5&quot;/&gt;&lt;property id=&quot;20300&quot; value=&quot;Slide 16 - &amp;quot;Task 2 – Excel Bookings Spreadsheet&amp;quot;&quot;/&gt;&lt;property id=&quot;20307&quot; value=&quot;301&quot;/&gt;&lt;/object&gt;&lt;object type=&quot;3&quot; unique_id=&quot;10062&quot;&gt;&lt;property id=&quot;20148&quot; value=&quot;5&quot;/&gt;&lt;property id=&quot;20300&quot; value=&quot;Slide 17 - &amp;quot;Task 3 – Excel Bookings Spreadsheet&amp;quot;&quot;/&gt;&lt;property id=&quot;20307&quot; value=&quot;302&quot;/&gt;&lt;/object&gt;&lt;object type=&quot;3&quot; unique_id=&quot;10063&quot;&gt;&lt;property id=&quot;20148&quot; value=&quot;5&quot;/&gt;&lt;property id=&quot;20300&quot; value=&quot;Slide 18 - &amp;quot;Task 4 – Excel Bookings Spreadsheet&amp;quot;&quot;/&gt;&lt;property id=&quot;20307&quot; value=&quot;309&quot;/&gt;&lt;/object&gt;&lt;object type=&quot;3&quot; unique_id=&quot;10064&quot;&gt;&lt;property id=&quot;20148&quot; value=&quot;5&quot;/&gt;&lt;property id=&quot;20300&quot; value=&quot;Slide 19 - &amp;quot;Task 5 – Excel Bookings Spreadsheet&amp;quot;&quot;/&gt;&lt;property id=&quot;20307&quot; value=&quot;304&quot;/&gt;&lt;/object&gt;&lt;object type=&quot;3&quot; unique_id=&quot;10065&quot;&gt;&lt;property id=&quot;20148&quot; value=&quot;5&quot;/&gt;&lt;property id=&quot;20300&quot; value=&quot;Slide 20 - &amp;quot;Task 6 – Excel Bookings Spreadsheet&amp;quot;&quot;/&gt;&lt;property id=&quot;20307&quot; value=&quot;305&quot;/&gt;&lt;/object&gt;&lt;object type=&quot;3&quot; unique_id=&quot;10066&quot;&gt;&lt;property id=&quot;20148&quot; value=&quot;5&quot;/&gt;&lt;property id=&quot;20300&quot; value=&quot;Slide 21 - &amp;quot;Task 7 – Excel Bookings Spreadsheet&amp;quot;&quot;/&gt;&lt;property id=&quot;20307&quot; value=&quot;306&quot;/&gt;&lt;/object&gt;&lt;object type=&quot;3&quot; unique_id=&quot;10067&quot;&gt;&lt;property id=&quot;20148&quot; value=&quot;5&quot;/&gt;&lt;property id=&quot;20300&quot; value=&quot;Slide 22 - &amp;quot;Task 8 – Excel Bookings Spreadsheet&amp;quot;&quot;/&gt;&lt;property id=&quot;20307&quot; value=&quot;307&quot;/&gt;&lt;/object&gt;&lt;object type=&quot;3&quot; unique_id=&quot;10068&quot;&gt;&lt;property id=&quot;20148&quot; value=&quot;5&quot;/&gt;&lt;property id=&quot;20300&quot; value=&quot;Slide 23 - &amp;quot;Excel Tutorials – Click to View&amp;quot;&quot;/&gt;&lt;property id=&quot;20307&quot; value=&quot;334&quot;/&gt;&lt;/object&gt;&lt;object type=&quot;3&quot; unique_id=&quot;10069&quot;&gt;&lt;property id=&quot;20148&quot; value=&quot;5&quot;/&gt;&lt;property id=&quot;20300&quot; value=&quot;Slide 24 - &amp;quot;Excel Bookings – Assessment (St/Ex/Ad)&amp;quot;&quot;/&gt;&lt;property id=&quot;20307&quot; value=&quot;308&quot;/&gt;&lt;/object&gt;&lt;object type=&quot;3&quot; unique_id=&quot;10070&quot;&gt;&lt;property id=&quot;20148&quot; value=&quot;5&quot;/&gt;&lt;property id=&quot;20300&quot; value=&quot;Slide 25 - &amp;quot;Graphics Scenario&amp;quot;&quot;/&gt;&lt;property id=&quot;20307&quot; value=&quot;310&quot;/&gt;&lt;/object&gt;&lt;object type=&quot;3&quot; unique_id=&quot;10071&quot;&gt;&lt;property id=&quot;20148&quot; value=&quot;5&quot;/&gt;&lt;property id=&quot;20300&quot; value=&quot;Slide 26 - &amp;quot;Task 1 – Bitmap Montage&amp;quot;&quot;/&gt;&lt;property id=&quot;20307&quot; value=&quot;311&quot;/&gt;&lt;/object&gt;&lt;object type=&quot;3&quot; unique_id=&quot;10072&quot;&gt;&lt;property id=&quot;20148&quot; value=&quot;5&quot;/&gt;&lt;property id=&quot;20300&quot; value=&quot;Slide 27 - &amp;quot;Task 2 – Bitmap Montage&amp;quot;&quot;/&gt;&lt;property id=&quot;20307&quot; value=&quot;312&quot;/&gt;&lt;/object&gt;&lt;object type=&quot;3&quot; unique_id=&quot;10073&quot;&gt;&lt;property id=&quot;20148&quot; value=&quot;5&quot;/&gt;&lt;property id=&quot;20300&quot; value=&quot;Slide 28 - &amp;quot;Task 3 – Bitmap Montage&amp;quot;&quot;/&gt;&lt;property id=&quot;20307&quot; value=&quot;313&quot;/&gt;&lt;/object&gt;&lt;object type=&quot;3&quot; unique_id=&quot;10074&quot;&gt;&lt;property id=&quot;20148&quot; value=&quot;5&quot;/&gt;&lt;property id=&quot;20300&quot; value=&quot;Slide 29 - &amp;quot;Task 4 – Bitmap Montage&amp;quot;&quot;/&gt;&lt;property id=&quot;20307&quot; value=&quot;314&quot;/&gt;&lt;/object&gt;&lt;object type=&quot;3&quot; unique_id=&quot;10075&quot;&gt;&lt;property id=&quot;20148&quot; value=&quot;5&quot;/&gt;&lt;property id=&quot;20300&quot; value=&quot;Slide 30 - &amp;quot;Task 5 – Vector Map&amp;quot;&quot;/&gt;&lt;property id=&quot;20307&quot; value=&quot;315&quot;/&gt;&lt;/object&gt;&lt;object type=&quot;3&quot; unique_id=&quot;10076&quot;&gt;&lt;property id=&quot;20148&quot; value=&quot;5&quot;/&gt;&lt;property id=&quot;20300&quot; value=&quot;Slide 31 - &amp;quot;Task 6 – Vector Map&amp;quot;&quot;/&gt;&lt;property id=&quot;20307&quot; value=&quot;316&quot;/&gt;&lt;/object&gt;&lt;object type=&quot;3&quot; unique_id=&quot;10077&quot;&gt;&lt;property id=&quot;20148&quot; value=&quot;5&quot;/&gt;&lt;property id=&quot;20300&quot; value=&quot;Slide 32 - &amp;quot;Task 7 – Vector Map&amp;quot;&quot;/&gt;&lt;property id=&quot;20307&quot; value=&quot;317&quot;/&gt;&lt;/object&gt;&lt;object type=&quot;3&quot; unique_id=&quot;10078&quot;&gt;&lt;property id=&quot;20148&quot; value=&quot;5&quot;/&gt;&lt;property id=&quot;20300&quot; value=&quot;Slide 33 - &amp;quot;Task 8 – Graphics&amp;quot;&quot;/&gt;&lt;property id=&quot;20307&quot; value=&quot;318&quot;/&gt;&lt;/object&gt;&lt;object type=&quot;3&quot; unique_id=&quot;10079&quot;&gt;&lt;property id=&quot;20148&quot; value=&quot;5&quot;/&gt;&lt;property id=&quot;20300&quot; value=&quot;Slide 34 - &amp;quot;Task 9 – Graphics&amp;quot;&quot;/&gt;&lt;property id=&quot;20307&quot; value=&quot;321&quot;/&gt;&lt;/object&gt;&lt;object type=&quot;3&quot; unique_id=&quot;10080&quot;&gt;&lt;property id=&quot;20148&quot; value=&quot;5&quot;/&gt;&lt;property id=&quot;20300&quot; value=&quot;Slide 35 - &amp;quot;Graphics – Assessment (St/Ex/Ad)&amp;quot;&quot;/&gt;&lt;property id=&quot;20307&quot; value=&quot;319&quot;/&gt;&lt;/object&gt;&lt;object type=&quot;3&quot; unique_id=&quot;10081&quot;&gt;&lt;property id=&quot;20148&quot; value=&quot;5&quot;/&gt;&lt;property id=&quot;20300&quot; value=&quot;Slide 36 - &amp;quot;E-Safety Scenario&amp;quot;&quot;/&gt;&lt;property id=&quot;20307&quot; value=&quot;322&quot;/&gt;&lt;/object&gt;&lt;object type=&quot;3&quot; unique_id=&quot;10082&quot;&gt;&lt;property id=&quot;20148&quot; value=&quot;5&quot;/&gt;&lt;property id=&quot;20300&quot; value=&quot;Slide 37 - &amp;quot;Task 1 – E-Safety&amp;quot;&quot;/&gt;&lt;property id=&quot;20307&quot; value=&quot;323&quot;/&gt;&lt;/object&gt;&lt;object type=&quot;3&quot; unique_id=&quot;10083&quot;&gt;&lt;property id=&quot;20148&quot; value=&quot;5&quot;/&gt;&lt;property id=&quot;20300&quot; value=&quot;Slide 38 - &amp;quot;Task 2 – E-Safety&amp;quot;&quot;/&gt;&lt;property id=&quot;20307&quot; value=&quot;324&quot;/&gt;&lt;/object&gt;&lt;object type=&quot;3&quot; unique_id=&quot;10084&quot;&gt;&lt;property id=&quot;20148&quot; value=&quot;5&quot;/&gt;&lt;property id=&quot;20300&quot; value=&quot;Slide 39 - &amp;quot;Task 3 – E-Safety&amp;quot;&quot;/&gt;&lt;property id=&quot;20307&quot; value=&quot;325&quot;/&gt;&lt;/object&gt;&lt;object type=&quot;3&quot; unique_id=&quot;10085&quot;&gt;&lt;property id=&quot;20148&quot; value=&quot;5&quot;/&gt;&lt;property id=&quot;20300&quot; value=&quot;Slide 40 - &amp;quot;Task 4 – E-Safety&amp;quot;&quot;/&gt;&lt;property id=&quot;20307&quot; value=&quot;326&quot;/&gt;&lt;/object&gt;&lt;object type=&quot;3&quot; unique_id=&quot;10086&quot;&gt;&lt;property id=&quot;20148&quot; value=&quot;5&quot;/&gt;&lt;property id=&quot;20300&quot; value=&quot;Slide 41 - &amp;quot;Task 5 – E-Safety&amp;quot;&quot;/&gt;&lt;property id=&quot;20307&quot; value=&quot;327&quot;/&gt;&lt;/object&gt;&lt;object type=&quot;3&quot; unique_id=&quot;10087&quot;&gt;&lt;property id=&quot;20148&quot; value=&quot;5&quot;/&gt;&lt;property id=&quot;20300&quot; value=&quot;Slide 42 - &amp;quot;Task 6 – E-Safety&amp;quot;&quot;/&gt;&lt;property id=&quot;20307&quot; value=&quot;328&quot;/&gt;&lt;/object&gt;&lt;object type=&quot;3&quot; unique_id=&quot;10088&quot;&gt;&lt;property id=&quot;20148&quot; value=&quot;5&quot;/&gt;&lt;property id=&quot;20300&quot; value=&quot;Slide 43 - &amp;quot;Task 7 – E-Safety&amp;quot;&quot;/&gt;&lt;property id=&quot;20307&quot; value=&quot;329&quot;/&gt;&lt;/object&gt;&lt;object type=&quot;3&quot; unique_id=&quot;10089&quot;&gt;&lt;property id=&quot;20148&quot; value=&quot;5&quot;/&gt;&lt;property id=&quot;20300&quot; value=&quot;Slide 44 - &amp;quot;E-Safety – Assessment (St/Ex/Ad)&amp;quot;&quot;/&gt;&lt;property id=&quot;20307&quot; value=&quot;331&quot;/&gt;&lt;/object&gt;&lt;/object&gt;&lt;object type=&quot;8&quot; unique_id=&quot;10135&quot;&gt;&lt;/object&gt;&lt;/object&gt;&lt;/database&gt;"/>
  <p:tag name="SECTOMILLISECCONVERTED" val="1"/>
  <p:tag name="ISPRING_RESOURCE_PATHS_HASH_2" val="08f788787bcb7a4d543d064184e3ed8f8a1ad1a"/>
  <p:tag name="ISPRING_PRESENTATION_TITLE" val="Year 09 - Mathematics - Unit 14 - Answers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deroth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A0AEC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03C8A099435F469B82EC500073A18D" ma:contentTypeVersion="0" ma:contentTypeDescription="Create a new document." ma:contentTypeScope="" ma:versionID="db11316f7499926a5aef36baba7827a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6A05FF-1C8D-47AA-A52A-FF79015719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6DD945F-B7B0-4691-A0D0-E2EAD6DA23B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5A8F797-114D-47DC-A43E-E9D7D88718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184915</TotalTime>
  <Words>1305</Words>
  <Application>Microsoft Office PowerPoint</Application>
  <PresentationFormat>On-screen Show (4:3)</PresentationFormat>
  <Paragraphs>499</Paragraphs>
  <Slides>58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Arial</vt:lpstr>
      <vt:lpstr>Calibri</vt:lpstr>
      <vt:lpstr>Cambria Math</vt:lpstr>
      <vt:lpstr>Lucida Sans Unicode</vt:lpstr>
      <vt:lpstr>Verdana</vt:lpstr>
      <vt:lpstr>Wingdings 2</vt:lpstr>
      <vt:lpstr>Wingdings 3</vt:lpstr>
      <vt:lpstr>Enderoth</vt:lpstr>
      <vt:lpstr>PowerPoint Presentation</vt:lpstr>
      <vt:lpstr>14 - Prior knowledge check</vt:lpstr>
      <vt:lpstr>14 - Prior knowledge check</vt:lpstr>
      <vt:lpstr>14.1 - Sampling</vt:lpstr>
      <vt:lpstr>14.1 - Sampling</vt:lpstr>
      <vt:lpstr>14.1 - Sampling</vt:lpstr>
      <vt:lpstr>14.2 – Cumulative Frequency</vt:lpstr>
      <vt:lpstr>14.2 – Cumulative Frequency</vt:lpstr>
      <vt:lpstr>14.2 – Cumulative Frequency</vt:lpstr>
      <vt:lpstr>14.2 – Cumulative Frequency</vt:lpstr>
      <vt:lpstr>14.2 – Cumulative Frequency</vt:lpstr>
      <vt:lpstr>14.2 – Cumulative Frequency</vt:lpstr>
      <vt:lpstr>14.2 – Cumulative Frequency</vt:lpstr>
      <vt:lpstr>14.2 – Cumulative Frequency</vt:lpstr>
      <vt:lpstr>14.3 – Box Plots</vt:lpstr>
      <vt:lpstr>14.3 – Box Plots</vt:lpstr>
      <vt:lpstr>14.3 – Box Plots</vt:lpstr>
      <vt:lpstr>14.3 – Box Plots</vt:lpstr>
      <vt:lpstr>14.3 – Box Plots</vt:lpstr>
      <vt:lpstr>14.4 – Drawing Histograms</vt:lpstr>
      <vt:lpstr>14.4 – Drawing Histograms</vt:lpstr>
      <vt:lpstr>14.4 – Drawing Histograms</vt:lpstr>
      <vt:lpstr>14.4 – Drawing Histograms</vt:lpstr>
      <vt:lpstr>14.5 – Interpreting Histograms</vt:lpstr>
      <vt:lpstr>14.5 – Interpreting Histograms</vt:lpstr>
      <vt:lpstr>14.5 – Interpreting Histograms</vt:lpstr>
      <vt:lpstr>14.5 – Interpreting Histograms</vt:lpstr>
      <vt:lpstr>14.6 – Comparing Distributions</vt:lpstr>
      <vt:lpstr>14.6 – Comparing Distributions</vt:lpstr>
      <vt:lpstr>14.6 – Comparing Distributions</vt:lpstr>
      <vt:lpstr>14.6 – Comparing Distributions</vt:lpstr>
      <vt:lpstr>14 – Check Up</vt:lpstr>
      <vt:lpstr>14 – Check Up</vt:lpstr>
      <vt:lpstr>14 – Check Up</vt:lpstr>
      <vt:lpstr>14 – Check Up</vt:lpstr>
      <vt:lpstr>14 – Strengthen</vt:lpstr>
      <vt:lpstr>14 – Strengthen</vt:lpstr>
      <vt:lpstr>14 – Strengthen</vt:lpstr>
      <vt:lpstr>14 – Strengthen</vt:lpstr>
      <vt:lpstr>14 – Strengthen</vt:lpstr>
      <vt:lpstr>14 – Strengthen</vt:lpstr>
      <vt:lpstr>14 – Strengthen</vt:lpstr>
      <vt:lpstr>14 – Strengthen</vt:lpstr>
      <vt:lpstr>14 – Strengthen</vt:lpstr>
      <vt:lpstr>14 – Strengthen</vt:lpstr>
      <vt:lpstr>14 – Strengthen</vt:lpstr>
      <vt:lpstr>14 – Strengthen</vt:lpstr>
      <vt:lpstr>14 – Extend</vt:lpstr>
      <vt:lpstr>14 – Extend</vt:lpstr>
      <vt:lpstr>14 – Extend</vt:lpstr>
      <vt:lpstr>14 – Extend</vt:lpstr>
      <vt:lpstr>14 – Extend</vt:lpstr>
      <vt:lpstr>14 – Extend</vt:lpstr>
      <vt:lpstr>14 – Extend</vt:lpstr>
      <vt:lpstr>14 – Extend</vt:lpstr>
      <vt:lpstr>14 – Extend</vt:lpstr>
      <vt:lpstr>14 – Extend</vt:lpstr>
      <vt:lpstr>14 – Unit Test</vt:lpstr>
    </vt:vector>
  </TitlesOfParts>
  <Manager>Enderoth</Manager>
  <Company>Brooke Weston CTC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09 - Mathematics - Unit 14 - Answers</dc:title>
  <dc:subject>Travel and Tourism</dc:subject>
  <dc:creator>Enderoth</dc:creator>
  <cp:keywords>Year 09 - Mathematics - Unit 14 - Answers</cp:keywords>
  <cp:lastModifiedBy>Enderoth</cp:lastModifiedBy>
  <cp:revision>5125</cp:revision>
  <cp:lastPrinted>2014-01-22T18:25:48Z</cp:lastPrinted>
  <dcterms:created xsi:type="dcterms:W3CDTF">2008-03-12T11:01:44Z</dcterms:created>
  <dcterms:modified xsi:type="dcterms:W3CDTF">2018-12-08T11:51:33Z</dcterms:modified>
  <cp:category>Unit 01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0x0101006303C8A099435F469B82EC500073A18D</vt:lpwstr>
  </property>
  <property fmtid="{D5CDD505-2E9C-101B-9397-08002B2CF9AE}" pid="3" name="Unit">
    <vt:lpwstr>U1</vt:lpwstr>
  </property>
</Properties>
</file>